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4.xml" ContentType="application/vnd.openxmlformats-officedocument.theme+xml"/>
  <Override PartName="/ppt/slideLayouts/slideLayout27.xml" ContentType="application/vnd.openxmlformats-officedocument.presentationml.slideLayout+xml"/>
  <Override PartName="/ppt/theme/theme1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79" r:id="rId1"/>
    <p:sldMasterId id="2147483742" r:id="rId2"/>
    <p:sldMasterId id="2147483787" r:id="rId3"/>
    <p:sldMasterId id="2147483789" r:id="rId4"/>
    <p:sldMasterId id="2147483791" r:id="rId5"/>
    <p:sldMasterId id="2147483793" r:id="rId6"/>
    <p:sldMasterId id="2147483795" r:id="rId7"/>
    <p:sldMasterId id="2147483797" r:id="rId8"/>
    <p:sldMasterId id="2147483799" r:id="rId9"/>
    <p:sldMasterId id="2147483801" r:id="rId10"/>
    <p:sldMasterId id="2147483666" r:id="rId11"/>
    <p:sldMasterId id="2147483803" r:id="rId12"/>
    <p:sldMasterId id="2147483820" r:id="rId13"/>
    <p:sldMasterId id="2147483830" r:id="rId14"/>
    <p:sldMasterId id="2147483843" r:id="rId15"/>
    <p:sldMasterId id="2147483845" r:id="rId16"/>
  </p:sldMasterIdLst>
  <p:notesMasterIdLst>
    <p:notesMasterId r:id="rId28"/>
  </p:notesMasterIdLst>
  <p:sldIdLst>
    <p:sldId id="1759" r:id="rId17"/>
    <p:sldId id="1756" r:id="rId18"/>
    <p:sldId id="1735" r:id="rId19"/>
    <p:sldId id="291" r:id="rId20"/>
    <p:sldId id="1753" r:id="rId21"/>
    <p:sldId id="322" r:id="rId22"/>
    <p:sldId id="262" r:id="rId23"/>
    <p:sldId id="290" r:id="rId24"/>
    <p:sldId id="1801" r:id="rId25"/>
    <p:sldId id="306" r:id="rId26"/>
    <p:sldId id="312" r:id="rId27"/>
  </p:sldIdLst>
  <p:sldSz cx="12192000" cy="68580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28">
          <p15:clr>
            <a:srgbClr val="A4A3A4"/>
          </p15:clr>
        </p15:guide>
        <p15:guide id="2" pos="2064">
          <p15:clr>
            <a:srgbClr val="A4A3A4"/>
          </p15:clr>
        </p15:guide>
        <p15:guide id="3" pos="7056">
          <p15:clr>
            <a:srgbClr val="A4A3A4"/>
          </p15:clr>
        </p15:guide>
        <p15:guide id="4" orient="horz" pos="4152">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teQJmkwY9eBWUEYxnH9C45NCiyg=="/>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C5CA8C-0ADC-B325-661E-C7E163E6DCE2}" name="David Barber" initials="DB" userId="Rcie2ZOd72v4PEs5FREJOq6Qd8brN7YBWnKMjtX19iU="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talie Hogg" initials="" lastIdx="10" clrIdx="0"/>
  <p:cmAuthor id="1" name="Claudia Tumulty" initials="CT" lastIdx="2" clrIdx="1">
    <p:extLst>
      <p:ext uri="{19B8F6BF-5375-455C-9EA6-DF929625EA0E}">
        <p15:presenceInfo xmlns:p15="http://schemas.microsoft.com/office/powerpoint/2012/main" userId="1up63RI+vbaDMOmgCiY6VIuaE3Kd4Q4EUD82uDb4GD8=" providerId="None"/>
      </p:ext>
    </p:extLst>
  </p:cmAuthor>
  <p:cmAuthor id="2" name="Natalie Hogg" initials="NH" lastIdx="1" clrIdx="2">
    <p:extLst>
      <p:ext uri="{19B8F6BF-5375-455C-9EA6-DF929625EA0E}">
        <p15:presenceInfo xmlns:p15="http://schemas.microsoft.com/office/powerpoint/2012/main" userId="tUvjP58JbIaO0MvGQeqv3pQASqFlDDcciXAZFawNWQ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9E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54E905-17B3-4A13-A9FA-FB06A949FE43}">
  <a:tblStyle styleId="{9954E905-17B3-4A13-A9FA-FB06A949FE4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a:tcStyle>
        <a:tcBdr/>
        <a:fill>
          <a:solidFill>
            <a:srgbClr val="CACED9"/>
          </a:solidFill>
        </a:fill>
      </a:tcStyle>
    </a:band1H>
    <a:band2H>
      <a:tcTxStyle/>
      <a:tcStyle>
        <a:tcBdr/>
      </a:tcStyle>
    </a:band2H>
    <a:band1V>
      <a:tcTxStyle/>
      <a:tcStyle>
        <a:tcBdr/>
        <a:fill>
          <a:solidFill>
            <a:srgbClr val="CACED9"/>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41"/>
    <p:restoredTop sz="93498"/>
  </p:normalViewPr>
  <p:slideViewPr>
    <p:cSldViewPr snapToGrid="0">
      <p:cViewPr varScale="1">
        <p:scale>
          <a:sx n="54" d="100"/>
          <a:sy n="54" d="100"/>
        </p:scale>
        <p:origin x="1252" y="55"/>
      </p:cViewPr>
      <p:guideLst>
        <p:guide orient="horz" pos="1128"/>
        <p:guide pos="2064"/>
        <p:guide pos="7056"/>
        <p:guide orient="horz" pos="4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51" Type="http://customschemas.google.com/relationships/presentationmetadata" Target="metadata"/><Relationship Id="rId3" Type="http://schemas.openxmlformats.org/officeDocument/2006/relationships/slideMaster" Target="slideMasters/slideMaster3.xml"/><Relationship Id="rId21" Type="http://schemas.openxmlformats.org/officeDocument/2006/relationships/slide" Target="slides/slide5.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Master" Target="slideMasters/slideMaster10.xml"/><Relationship Id="rId19" Type="http://schemas.openxmlformats.org/officeDocument/2006/relationships/slide" Target="slides/slide3.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43343" cy="467072"/>
          </a:xfrm>
          <a:prstGeom prst="rect">
            <a:avLst/>
          </a:prstGeom>
          <a:noFill/>
          <a:ln>
            <a:noFill/>
          </a:ln>
        </p:spPr>
        <p:txBody>
          <a:bodyPr spcFirstLastPara="1" wrap="square" lIns="93300" tIns="46650" rIns="93300" bIns="4665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2" y="0"/>
            <a:ext cx="3043343" cy="467072"/>
          </a:xfrm>
          <a:prstGeom prst="rect">
            <a:avLst/>
          </a:prstGeom>
          <a:noFill/>
          <a:ln>
            <a:noFill/>
          </a:ln>
        </p:spPr>
        <p:txBody>
          <a:bodyPr spcFirstLastPara="1" wrap="square" lIns="93300" tIns="46650" rIns="93300" bIns="4665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030"/>
            <a:ext cx="3043343" cy="467071"/>
          </a:xfrm>
          <a:prstGeom prst="rect">
            <a:avLst/>
          </a:prstGeom>
          <a:noFill/>
          <a:ln>
            <a:noFill/>
          </a:ln>
        </p:spPr>
        <p:txBody>
          <a:bodyPr spcFirstLastPara="1" wrap="square" lIns="93300" tIns="46650" rIns="93300" bIns="4665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389" name="Google Shape;389;p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6: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20" name="Google Shape;420;p6: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19599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7: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26" name="Google Shape;426;p7: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499b247fb2_0_1: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407" name="Google Shape;407;g1499b247fb2_0_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825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8: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dirty="0"/>
          </a:p>
        </p:txBody>
      </p:sp>
      <p:sp>
        <p:nvSpPr>
          <p:cNvPr id="431" name="Google Shape;431;p8: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288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49c4fe9427_0_310:notes"/>
          <p:cNvSpPr txBox="1">
            <a:spLocks noGrp="1"/>
          </p:cNvSpPr>
          <p:nvPr>
            <p:ph type="body" idx="1"/>
          </p:nvPr>
        </p:nvSpPr>
        <p:spPr>
          <a:xfrm>
            <a:off x="702310" y="4480004"/>
            <a:ext cx="5618400" cy="36654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467" name="Google Shape;467;g249c4fe9427_0_3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5195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416589616a_1_13:notes"/>
          <p:cNvSpPr txBox="1">
            <a:spLocks noGrp="1"/>
          </p:cNvSpPr>
          <p:nvPr>
            <p:ph type="body" idx="1"/>
          </p:nvPr>
        </p:nvSpPr>
        <p:spPr>
          <a:xfrm>
            <a:off x="702310" y="4480004"/>
            <a:ext cx="5618400" cy="3665400"/>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533" name="Google Shape;533;g2416589616a_1_13:notes"/>
          <p:cNvSpPr>
            <a:spLocks noGrp="1" noRot="1" noChangeAspect="1"/>
          </p:cNvSpPr>
          <p:nvPr>
            <p:ph type="sldImg" idx="2"/>
          </p:nvPr>
        </p:nvSpPr>
        <p:spPr>
          <a:xfrm>
            <a:off x="719138" y="1163638"/>
            <a:ext cx="5584800" cy="31416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5:notes"/>
          <p:cNvSpPr txBox="1">
            <a:spLocks noGrp="1"/>
          </p:cNvSpPr>
          <p:nvPr>
            <p:ph type="body" idx="1"/>
          </p:nvPr>
        </p:nvSpPr>
        <p:spPr>
          <a:xfrm>
            <a:off x="702310" y="4480004"/>
            <a:ext cx="5618480" cy="3665458"/>
          </a:xfrm>
          <a:prstGeom prst="rect">
            <a:avLst/>
          </a:prstGeom>
        </p:spPr>
        <p:txBody>
          <a:bodyPr spcFirstLastPara="1" wrap="square" lIns="93300" tIns="46650" rIns="93300" bIns="46650" anchor="t" anchorCtr="0">
            <a:noAutofit/>
          </a:bodyPr>
          <a:lstStyle/>
          <a:p>
            <a:pPr marL="0" lvl="0" indent="0" algn="l" rtl="0">
              <a:spcBef>
                <a:spcPts val="0"/>
              </a:spcBef>
              <a:spcAft>
                <a:spcPts val="0"/>
              </a:spcAft>
              <a:buNone/>
            </a:pPr>
            <a:endParaRPr/>
          </a:p>
        </p:txBody>
      </p:sp>
      <p:sp>
        <p:nvSpPr>
          <p:cNvPr id="672" name="Google Shape;672;p35: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4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2" name="Google Shape;1452;p43: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400"/>
              <a:buNone/>
            </a:pPr>
            <a:endParaRPr dirty="0"/>
          </a:p>
        </p:txBody>
      </p:sp>
      <p:sp>
        <p:nvSpPr>
          <p:cNvPr id="1453" name="Google Shape;1453;p43: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ts val="1400"/>
                <a:buFontTx/>
                <a:buNone/>
                <a:tabLst/>
                <a:defRPr/>
              </a:pPr>
              <a:t>9</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reserve="1" userDrawn="1">
  <p:cSld name="TITLE SLIDE ">
    <p:spTree>
      <p:nvGrpSpPr>
        <p:cNvPr id="1" name="Shape 17"/>
        <p:cNvGrpSpPr/>
        <p:nvPr/>
      </p:nvGrpSpPr>
      <p:grpSpPr>
        <a:xfrm>
          <a:off x="0" y="0"/>
          <a:ext cx="0" cy="0"/>
          <a:chOff x="0" y="0"/>
          <a:chExt cx="0" cy="0"/>
        </a:xfrm>
      </p:grpSpPr>
      <p:sp>
        <p:nvSpPr>
          <p:cNvPr id="18" name="Google Shape;18;p37"/>
          <p:cNvSpPr txBox="1">
            <a:spLocks noGrp="1"/>
          </p:cNvSpPr>
          <p:nvPr>
            <p:ph type="body" idx="1"/>
          </p:nvPr>
        </p:nvSpPr>
        <p:spPr>
          <a:xfrm>
            <a:off x="895069" y="2150993"/>
            <a:ext cx="3477698" cy="875552"/>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3200"/>
              <a:buFont typeface="Arial"/>
              <a:buNone/>
              <a:defRPr sz="32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19" name="Google Shape;19;p37"/>
          <p:cNvSpPr txBox="1">
            <a:spLocks noGrp="1"/>
          </p:cNvSpPr>
          <p:nvPr>
            <p:ph type="body" idx="2"/>
          </p:nvPr>
        </p:nvSpPr>
        <p:spPr>
          <a:xfrm>
            <a:off x="895069" y="3061463"/>
            <a:ext cx="3477698" cy="493913"/>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2800"/>
              <a:buFont typeface="Arial"/>
              <a:buNone/>
              <a:defRPr sz="2800" b="0" i="0" u="none" strike="noStrike" cap="none">
                <a:solidFill>
                  <a:schemeClr val="accent5"/>
                </a:solidFill>
                <a:latin typeface="Arial"/>
                <a:ea typeface="Arial"/>
                <a:cs typeface="Arial"/>
                <a:sym typeface="Arial"/>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
        <p:nvSpPr>
          <p:cNvPr id="20" name="Google Shape;20;p37"/>
          <p:cNvSpPr>
            <a:spLocks noGrp="1"/>
          </p:cNvSpPr>
          <p:nvPr>
            <p:ph type="pic" idx="3"/>
          </p:nvPr>
        </p:nvSpPr>
        <p:spPr>
          <a:xfrm>
            <a:off x="895069" y="3900171"/>
            <a:ext cx="2698750" cy="558800"/>
          </a:xfrm>
          <a:prstGeom prst="rect">
            <a:avLst/>
          </a:prstGeom>
          <a:noFill/>
          <a:ln>
            <a:noFill/>
          </a:ln>
        </p:spPr>
      </p:sp>
    </p:spTree>
    <p:extLst>
      <p:ext uri="{BB962C8B-B14F-4D97-AF65-F5344CB8AC3E}">
        <p14:creationId xmlns:p14="http://schemas.microsoft.com/office/powerpoint/2010/main" val="40393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ULLETED TEXT " preserve="1">
  <p:cSld name="1_BULLETED TEXT ">
    <p:spTree>
      <p:nvGrpSpPr>
        <p:cNvPr id="1" name="Shape 50"/>
        <p:cNvGrpSpPr/>
        <p:nvPr/>
      </p:nvGrpSpPr>
      <p:grpSpPr>
        <a:xfrm>
          <a:off x="0" y="0"/>
          <a:ext cx="0" cy="0"/>
          <a:chOff x="0" y="0"/>
          <a:chExt cx="0" cy="0"/>
        </a:xfrm>
      </p:grpSpPr>
      <p:sp>
        <p:nvSpPr>
          <p:cNvPr id="51" name="Google Shape;51;p43"/>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3995302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0346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ULLETED TEXT " preserve="1">
  <p:cSld name="1_BULLETED TEXT ">
    <p:spTree>
      <p:nvGrpSpPr>
        <p:cNvPr id="1" name="Shape 50"/>
        <p:cNvGrpSpPr/>
        <p:nvPr/>
      </p:nvGrpSpPr>
      <p:grpSpPr>
        <a:xfrm>
          <a:off x="0" y="0"/>
          <a:ext cx="0" cy="0"/>
          <a:chOff x="0" y="0"/>
          <a:chExt cx="0" cy="0"/>
        </a:xfrm>
      </p:grpSpPr>
      <p:sp>
        <p:nvSpPr>
          <p:cNvPr id="51" name="Google Shape;51;p43"/>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61411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ULLETED TEXT " preserve="1" userDrawn="1">
  <p:cSld name="2_BULLETED TEXT ">
    <p:spTree>
      <p:nvGrpSpPr>
        <p:cNvPr id="1" name="Shape 50"/>
        <p:cNvGrpSpPr/>
        <p:nvPr/>
      </p:nvGrpSpPr>
      <p:grpSpPr>
        <a:xfrm>
          <a:off x="0" y="0"/>
          <a:ext cx="0" cy="0"/>
          <a:chOff x="0" y="0"/>
          <a:chExt cx="0" cy="0"/>
        </a:xfrm>
      </p:grpSpPr>
      <p:sp>
        <p:nvSpPr>
          <p:cNvPr id="49" name="Google Shape;51;p43">
            <a:extLst>
              <a:ext uri="{FF2B5EF4-FFF2-40B4-BE49-F238E27FC236}">
                <a16:creationId xmlns:a16="http://schemas.microsoft.com/office/drawing/2014/main" id="{BB7D1D04-DEFB-B80F-8E32-FD014C508CA4}"/>
              </a:ext>
            </a:extLst>
          </p:cNvPr>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52" name="Picture Placeholder 51">
            <a:extLst>
              <a:ext uri="{FF2B5EF4-FFF2-40B4-BE49-F238E27FC236}">
                <a16:creationId xmlns:a16="http://schemas.microsoft.com/office/drawing/2014/main" id="{31FA1CDA-9553-6F10-220F-7AF4084378AA}"/>
              </a:ext>
            </a:extLst>
          </p:cNvPr>
          <p:cNvSpPr>
            <a:spLocks noGrp="1"/>
          </p:cNvSpPr>
          <p:nvPr>
            <p:ph type="pic" sz="quarter" idx="10" hasCustomPrompt="1"/>
          </p:nvPr>
        </p:nvSpPr>
        <p:spPr>
          <a:xfrm>
            <a:off x="1199889" y="4922679"/>
            <a:ext cx="988651" cy="646113"/>
          </a:xfrm>
          <a:prstGeom prst="rect">
            <a:avLst/>
          </a:prstGeom>
        </p:spPr>
        <p:txBody>
          <a:bodyPr/>
          <a:lstStyle>
            <a:lvl1pPr>
              <a:defRPr sz="1050"/>
            </a:lvl1pPr>
          </a:lstStyle>
          <a:p>
            <a:r>
              <a:rPr lang="cs-CZ" dirty="0"/>
              <a:t>Insert Buyer Logo</a:t>
            </a:r>
            <a:endParaRPr lang="en-US" dirty="0"/>
          </a:p>
        </p:txBody>
      </p:sp>
      <p:sp>
        <p:nvSpPr>
          <p:cNvPr id="53" name="Picture Placeholder 51">
            <a:extLst>
              <a:ext uri="{FF2B5EF4-FFF2-40B4-BE49-F238E27FC236}">
                <a16:creationId xmlns:a16="http://schemas.microsoft.com/office/drawing/2014/main" id="{90AC765D-0CFD-0B9A-DBE9-DACFD6A38EEF}"/>
              </a:ext>
            </a:extLst>
          </p:cNvPr>
          <p:cNvSpPr>
            <a:spLocks noGrp="1"/>
          </p:cNvSpPr>
          <p:nvPr>
            <p:ph type="pic" sz="quarter" idx="11" hasCustomPrompt="1"/>
          </p:nvPr>
        </p:nvSpPr>
        <p:spPr>
          <a:xfrm>
            <a:off x="4769914" y="4922679"/>
            <a:ext cx="988651" cy="646113"/>
          </a:xfrm>
          <a:prstGeom prst="rect">
            <a:avLst/>
          </a:prstGeom>
        </p:spPr>
        <p:txBody>
          <a:bodyPr/>
          <a:lstStyle>
            <a:lvl1pPr>
              <a:defRPr sz="1050"/>
            </a:lvl1pPr>
          </a:lstStyle>
          <a:p>
            <a:r>
              <a:rPr lang="cs-CZ" dirty="0"/>
              <a:t>Insert Buyer Logo</a:t>
            </a:r>
            <a:endParaRPr lang="en-US" dirty="0"/>
          </a:p>
        </p:txBody>
      </p:sp>
      <p:sp>
        <p:nvSpPr>
          <p:cNvPr id="54" name="Picture Placeholder 51">
            <a:extLst>
              <a:ext uri="{FF2B5EF4-FFF2-40B4-BE49-F238E27FC236}">
                <a16:creationId xmlns:a16="http://schemas.microsoft.com/office/drawing/2014/main" id="{03FA3DDC-A207-8B73-DC73-BD7FE6E3F936}"/>
              </a:ext>
            </a:extLst>
          </p:cNvPr>
          <p:cNvSpPr>
            <a:spLocks noGrp="1"/>
          </p:cNvSpPr>
          <p:nvPr>
            <p:ph type="pic" sz="quarter" idx="12" hasCustomPrompt="1"/>
          </p:nvPr>
        </p:nvSpPr>
        <p:spPr>
          <a:xfrm>
            <a:off x="8401673" y="4922679"/>
            <a:ext cx="988651" cy="646113"/>
          </a:xfrm>
          <a:prstGeom prst="rect">
            <a:avLst/>
          </a:prstGeom>
        </p:spPr>
        <p:txBody>
          <a:bodyPr/>
          <a:lstStyle>
            <a:lvl1pPr>
              <a:defRPr sz="1050"/>
            </a:lvl1pPr>
          </a:lstStyle>
          <a:p>
            <a:r>
              <a:rPr lang="cs-CZ" dirty="0"/>
              <a:t>Insert Buyer Logo</a:t>
            </a:r>
            <a:endParaRPr lang="en-US" dirty="0"/>
          </a:p>
        </p:txBody>
      </p:sp>
    </p:spTree>
    <p:extLst>
      <p:ext uri="{BB962C8B-B14F-4D97-AF65-F5344CB8AC3E}">
        <p14:creationId xmlns:p14="http://schemas.microsoft.com/office/powerpoint/2010/main" val="4487361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BULLETED TEXT ">
  <p:cSld name="1_BULLETED TEXT ">
    <p:spTree>
      <p:nvGrpSpPr>
        <p:cNvPr id="1" name="Shape 50"/>
        <p:cNvGrpSpPr/>
        <p:nvPr/>
      </p:nvGrpSpPr>
      <p:grpSpPr>
        <a:xfrm>
          <a:off x="0" y="0"/>
          <a:ext cx="0" cy="0"/>
          <a:chOff x="0" y="0"/>
          <a:chExt cx="0" cy="0"/>
        </a:xfrm>
      </p:grpSpPr>
      <p:sp>
        <p:nvSpPr>
          <p:cNvPr id="51" name="Google Shape;51;p43"/>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289715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1C6DA8-7204-05AB-8547-9FB8CC1F8BD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095B508-8F70-56C5-8180-D19A717459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F97EDD3-BEBC-5C0D-F37A-35334C55F78D}"/>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5" name="Espace réservé du pied de page 4">
            <a:extLst>
              <a:ext uri="{FF2B5EF4-FFF2-40B4-BE49-F238E27FC236}">
                <a16:creationId xmlns:a16="http://schemas.microsoft.com/office/drawing/2014/main" id="{52842310-DC6F-4F50-2701-26ABD26D21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BC98FE-5E11-494A-1785-6EB50B5048CB}"/>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1724124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3512E2-1063-5558-30B5-D846789C6F6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B388BC9-8CE3-B2AC-8258-51C9D69B7B5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D576F5-7F04-0AEE-15BA-EA7A174564D7}"/>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5" name="Espace réservé du pied de page 4">
            <a:extLst>
              <a:ext uri="{FF2B5EF4-FFF2-40B4-BE49-F238E27FC236}">
                <a16:creationId xmlns:a16="http://schemas.microsoft.com/office/drawing/2014/main" id="{AF1A8663-CBB1-299D-B287-EC3FC796B7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5EE03CD-970B-4F76-85BD-BFEF7CA46494}"/>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2905819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545902-1433-0B9B-4E2C-595CBFE44F5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6EFDA77-A8C1-5009-A59A-F158A6DCBE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EEFC597-942C-81EB-EDF9-4707B758698C}"/>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5" name="Espace réservé du pied de page 4">
            <a:extLst>
              <a:ext uri="{FF2B5EF4-FFF2-40B4-BE49-F238E27FC236}">
                <a16:creationId xmlns:a16="http://schemas.microsoft.com/office/drawing/2014/main" id="{04C39956-DAE0-040F-036F-687C58D243C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7C0BED-DDA8-F7E1-586C-85A96F771BC3}"/>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435659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CC4A4E-79A6-5D46-3C7B-78697F15EBB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D9886E3-75BE-FCC9-4EB8-E83541E812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D025E7-F8CD-0C9C-EEF2-08D13B4CD61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AD8A0E7-8C7B-5896-0382-27CF99718391}"/>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6" name="Espace réservé du pied de page 5">
            <a:extLst>
              <a:ext uri="{FF2B5EF4-FFF2-40B4-BE49-F238E27FC236}">
                <a16:creationId xmlns:a16="http://schemas.microsoft.com/office/drawing/2014/main" id="{1999F3F7-0257-EE49-4EBA-CE2CFDC1469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360AA59-F907-F257-6B3F-0C7EC2314FD5}"/>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16435644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E0EA1-0F21-694B-8D41-07DFC7F92DA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37EF6A-9B7F-1C85-EAAE-BBC59D0DA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51BB51F-7FB4-D1B2-2FA2-ABB0169E60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DAD2B74-B2A7-2539-289D-BDE9B9582F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5C83B3B-9670-BEBA-61F1-FBC58184D01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12280D3-7409-D01B-CE41-875FA58E8F2C}"/>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8" name="Espace réservé du pied de page 7">
            <a:extLst>
              <a:ext uri="{FF2B5EF4-FFF2-40B4-BE49-F238E27FC236}">
                <a16:creationId xmlns:a16="http://schemas.microsoft.com/office/drawing/2014/main" id="{F7083E24-BA15-27F7-037A-89AB3474374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FC7F682-EB93-8AC8-CD9B-B116F064AB75}"/>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2182565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ULLETED TEXT " preserve="1">
  <p:cSld name="1_BULLETED TEXT ">
    <p:spTree>
      <p:nvGrpSpPr>
        <p:cNvPr id="1" name="Shape 50"/>
        <p:cNvGrpSpPr/>
        <p:nvPr/>
      </p:nvGrpSpPr>
      <p:grpSpPr>
        <a:xfrm>
          <a:off x="0" y="0"/>
          <a:ext cx="0" cy="0"/>
          <a:chOff x="0" y="0"/>
          <a:chExt cx="0" cy="0"/>
        </a:xfrm>
      </p:grpSpPr>
      <p:sp>
        <p:nvSpPr>
          <p:cNvPr id="51" name="Google Shape;51;p43"/>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bg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Tree>
    <p:extLst>
      <p:ext uri="{BB962C8B-B14F-4D97-AF65-F5344CB8AC3E}">
        <p14:creationId xmlns:p14="http://schemas.microsoft.com/office/powerpoint/2010/main" val="3995302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5B6B0-1DB1-8FEE-2B2B-0C71CC7F6B3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8C9846-A610-372D-87A8-F6B377EDA627}"/>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4" name="Espace réservé du pied de page 3">
            <a:extLst>
              <a:ext uri="{FF2B5EF4-FFF2-40B4-BE49-F238E27FC236}">
                <a16:creationId xmlns:a16="http://schemas.microsoft.com/office/drawing/2014/main" id="{28BF15E7-7FD0-DC41-0C87-71A18EA6FFC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1F58667-A656-F10A-6475-530D66CBF2B3}"/>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1501259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E0739F8-8C46-71D9-0E01-10C43AD45889}"/>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3" name="Espace réservé du pied de page 2">
            <a:extLst>
              <a:ext uri="{FF2B5EF4-FFF2-40B4-BE49-F238E27FC236}">
                <a16:creationId xmlns:a16="http://schemas.microsoft.com/office/drawing/2014/main" id="{4EA19C53-50F2-99BC-C0E6-F8FB64814EB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8DA82B3-6C06-C459-2070-CE865D5452FC}"/>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238328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E628A-8776-AE41-FEE7-5BDE069B88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0F7862-FDFD-118D-FDC8-1B6D6A84C0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98C21BC-61D0-3F4C-96F1-5FA71B27A0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1D7A315-397E-AA36-26BE-1AB82D8FC714}"/>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6" name="Espace réservé du pied de page 5">
            <a:extLst>
              <a:ext uri="{FF2B5EF4-FFF2-40B4-BE49-F238E27FC236}">
                <a16:creationId xmlns:a16="http://schemas.microsoft.com/office/drawing/2014/main" id="{2156D8A5-C670-1CAE-2182-74039B2BEBE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4E999E7-B968-3628-8077-446E04613017}"/>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2002137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BECA8E-4BE8-5B9B-CBE5-3F74E9F376B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8CE0E72-DCCC-8F52-FAB0-3193435774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A05C6C4-FCC2-3B1A-D12B-35629EE07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925D36-B419-FF81-5658-1F8890F02A2C}"/>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6" name="Espace réservé du pied de page 5">
            <a:extLst>
              <a:ext uri="{FF2B5EF4-FFF2-40B4-BE49-F238E27FC236}">
                <a16:creationId xmlns:a16="http://schemas.microsoft.com/office/drawing/2014/main" id="{C3AA0575-2811-5E9E-45E9-B26577B4658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A08F87-F447-96DB-C998-2690B14665F1}"/>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4108025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ACDD9D-BB40-94C1-1843-7E98375FEA7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F48B60C-6854-8A1B-BD2D-BB8F91889E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9229D0-7E2F-EFE5-FCDD-AB1279EE9913}"/>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5" name="Espace réservé du pied de page 4">
            <a:extLst>
              <a:ext uri="{FF2B5EF4-FFF2-40B4-BE49-F238E27FC236}">
                <a16:creationId xmlns:a16="http://schemas.microsoft.com/office/drawing/2014/main" id="{33864FE5-0774-9921-0866-1CDE878FB46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66335DC-3F7E-A1DD-B5D5-7DCC0AE5DA83}"/>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2282642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ABB0AAF-5AE1-EDD0-6772-97609115DCF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2F4181A-A8C2-92CD-25B1-64E4F98ED92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4962581-F724-2B52-F6A5-725E4CB6692C}"/>
              </a:ext>
            </a:extLst>
          </p:cNvPr>
          <p:cNvSpPr>
            <a:spLocks noGrp="1"/>
          </p:cNvSpPr>
          <p:nvPr>
            <p:ph type="dt" sz="half" idx="10"/>
          </p:nvPr>
        </p:nvSpPr>
        <p:spPr/>
        <p:txBody>
          <a:bodyPr/>
          <a:lstStyle/>
          <a:p>
            <a:fld id="{8AC9166A-92D0-3444-97F5-53C4C8F1A436}" type="datetimeFigureOut">
              <a:rPr lang="fr-FR" smtClean="0"/>
              <a:t>07/06/2023</a:t>
            </a:fld>
            <a:endParaRPr lang="fr-FR"/>
          </a:p>
        </p:txBody>
      </p:sp>
      <p:sp>
        <p:nvSpPr>
          <p:cNvPr id="5" name="Espace réservé du pied de page 4">
            <a:extLst>
              <a:ext uri="{FF2B5EF4-FFF2-40B4-BE49-F238E27FC236}">
                <a16:creationId xmlns:a16="http://schemas.microsoft.com/office/drawing/2014/main" id="{4E6219D7-06E8-DB17-CFBC-FD40A3941B6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698670-9209-D204-24FB-9AD6B4759F75}"/>
              </a:ext>
            </a:extLst>
          </p:cNvPr>
          <p:cNvSpPr>
            <a:spLocks noGrp="1"/>
          </p:cNvSpPr>
          <p:nvPr>
            <p:ph type="sldNum" sz="quarter" idx="12"/>
          </p:nvPr>
        </p:nvSpPr>
        <p:spPr/>
        <p:txBody>
          <a:bodyPr/>
          <a:lstStyle/>
          <a:p>
            <a:fld id="{B6D1279E-54B9-A84D-ADC2-BDB75206AFEF}" type="slidenum">
              <a:rPr lang="fr-FR" smtClean="0"/>
              <a:t>‹#›</a:t>
            </a:fld>
            <a:endParaRPr lang="fr-FR"/>
          </a:p>
        </p:txBody>
      </p:sp>
    </p:spTree>
    <p:extLst>
      <p:ext uri="{BB962C8B-B14F-4D97-AF65-F5344CB8AC3E}">
        <p14:creationId xmlns:p14="http://schemas.microsoft.com/office/powerpoint/2010/main" val="28599396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BULLETED TEXT ">
  <p:cSld name="1_BULLETED TEXT ">
    <p:spTree>
      <p:nvGrpSpPr>
        <p:cNvPr id="1" name="Shape 106"/>
        <p:cNvGrpSpPr/>
        <p:nvPr/>
      </p:nvGrpSpPr>
      <p:grpSpPr>
        <a:xfrm>
          <a:off x="0" y="0"/>
          <a:ext cx="0" cy="0"/>
          <a:chOff x="0" y="0"/>
          <a:chExt cx="0" cy="0"/>
        </a:xfrm>
      </p:grpSpPr>
      <p:sp>
        <p:nvSpPr>
          <p:cNvPr id="107" name="Google Shape;107;p23"/>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23746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253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BULLETED TEXT ">
  <p:cSld name="1_BULLETED TEXT ">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64256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ULLETED TEXT ">
  <p:cSld name="2_BULLETED TEXT ">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85057" y="92166"/>
            <a:ext cx="9544291" cy="58818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1"/>
              </a:buClr>
              <a:buSzPts val="3400"/>
              <a:buFont typeface="Arial"/>
              <a:buNone/>
              <a:defRPr sz="2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7"/>
          <p:cNvSpPr>
            <a:spLocks noGrp="1"/>
          </p:cNvSpPr>
          <p:nvPr>
            <p:ph type="pic" idx="2"/>
          </p:nvPr>
        </p:nvSpPr>
        <p:spPr>
          <a:xfrm>
            <a:off x="1199889" y="4922679"/>
            <a:ext cx="988651" cy="646113"/>
          </a:xfrm>
          <a:prstGeom prst="rect">
            <a:avLst/>
          </a:prstGeom>
          <a:noFill/>
          <a:ln>
            <a:noFill/>
          </a:ln>
        </p:spPr>
      </p:sp>
      <p:sp>
        <p:nvSpPr>
          <p:cNvPr id="42" name="Google Shape;42;p7"/>
          <p:cNvSpPr>
            <a:spLocks noGrp="1"/>
          </p:cNvSpPr>
          <p:nvPr>
            <p:ph type="pic" idx="3"/>
          </p:nvPr>
        </p:nvSpPr>
        <p:spPr>
          <a:xfrm>
            <a:off x="4769914" y="4922679"/>
            <a:ext cx="988651" cy="646113"/>
          </a:xfrm>
          <a:prstGeom prst="rect">
            <a:avLst/>
          </a:prstGeom>
          <a:noFill/>
          <a:ln>
            <a:noFill/>
          </a:ln>
        </p:spPr>
      </p:sp>
      <p:sp>
        <p:nvSpPr>
          <p:cNvPr id="43" name="Google Shape;43;p7"/>
          <p:cNvSpPr>
            <a:spLocks noGrp="1"/>
          </p:cNvSpPr>
          <p:nvPr>
            <p:ph type="pic" idx="4"/>
          </p:nvPr>
        </p:nvSpPr>
        <p:spPr>
          <a:xfrm>
            <a:off x="8401673" y="4922679"/>
            <a:ext cx="988651" cy="646113"/>
          </a:xfrm>
          <a:prstGeom prst="rect">
            <a:avLst/>
          </a:prstGeom>
          <a:noFill/>
          <a:ln>
            <a:noFill/>
          </a:ln>
        </p:spPr>
      </p:sp>
    </p:spTree>
    <p:extLst>
      <p:ext uri="{BB962C8B-B14F-4D97-AF65-F5344CB8AC3E}">
        <p14:creationId xmlns:p14="http://schemas.microsoft.com/office/powerpoint/2010/main" val="3175718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STANDARD" preserve="1">
  <p:cSld name="DIVIDER SLIDE - STANDARD">
    <p:spTree>
      <p:nvGrpSpPr>
        <p:cNvPr id="1" name="Shape 35"/>
        <p:cNvGrpSpPr/>
        <p:nvPr/>
      </p:nvGrpSpPr>
      <p:grpSpPr>
        <a:xfrm>
          <a:off x="0" y="0"/>
          <a:ext cx="0" cy="0"/>
          <a:chOff x="0" y="0"/>
          <a:chExt cx="0" cy="0"/>
        </a:xfrm>
      </p:grpSpPr>
      <p:sp>
        <p:nvSpPr>
          <p:cNvPr id="38" name="Google Shape;38;p41"/>
          <p:cNvSpPr txBox="1">
            <a:spLocks noGrp="1"/>
          </p:cNvSpPr>
          <p:nvPr>
            <p:ph type="body" idx="1"/>
          </p:nvPr>
        </p:nvSpPr>
        <p:spPr>
          <a:xfrm>
            <a:off x="576649" y="1767946"/>
            <a:ext cx="4828831" cy="579838"/>
          </a:xfrm>
          <a:prstGeom prst="rect">
            <a:avLst/>
          </a:prstGeom>
          <a:solidFill>
            <a:schemeClr val="accent1">
              <a:alpha val="60000"/>
            </a:schemeClr>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68300" algn="l" rtl="0">
              <a:lnSpc>
                <a:spcPct val="100000"/>
              </a:lnSpc>
              <a:spcBef>
                <a:spcPts val="18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100000"/>
              </a:lnSpc>
              <a:spcBef>
                <a:spcPts val="1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8" name="Graphic 7">
            <a:extLst>
              <a:ext uri="{FF2B5EF4-FFF2-40B4-BE49-F238E27FC236}">
                <a16:creationId xmlns:a16="http://schemas.microsoft.com/office/drawing/2014/main" id="{E407AC0B-B2BA-2D44-87DC-AB5A6A3E63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74040" y="985333"/>
            <a:ext cx="2248726" cy="467735"/>
          </a:xfrm>
          <a:prstGeom prst="rect">
            <a:avLst/>
          </a:prstGeom>
        </p:spPr>
      </p:pic>
    </p:spTree>
    <p:extLst>
      <p:ext uri="{BB962C8B-B14F-4D97-AF65-F5344CB8AC3E}">
        <p14:creationId xmlns:p14="http://schemas.microsoft.com/office/powerpoint/2010/main" val="19148914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838200" y="365125"/>
            <a:ext cx="10515600" cy="65580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46" name="Google Shape;46;p8"/>
          <p:cNvCxnSpPr/>
          <p:nvPr/>
        </p:nvCxnSpPr>
        <p:spPr>
          <a:xfrm>
            <a:off x="2252" y="999497"/>
            <a:ext cx="10413147" cy="0"/>
          </a:xfrm>
          <a:prstGeom prst="straightConnector1">
            <a:avLst/>
          </a:prstGeom>
          <a:noFill/>
          <a:ln w="76200" cap="flat" cmpd="sng">
            <a:solidFill>
              <a:schemeClr val="accent1"/>
            </a:solidFill>
            <a:prstDash val="solid"/>
            <a:round/>
            <a:headEnd type="none" w="sm" len="sm"/>
            <a:tailEnd type="none" w="sm" len="sm"/>
          </a:ln>
          <a:effectLst>
            <a:outerShdw blurRad="50800" dist="38100" dir="2700000" algn="tl" rotWithShape="0">
              <a:srgbClr val="000000">
                <a:alpha val="40000"/>
              </a:srgbClr>
            </a:outerShdw>
          </a:effectLst>
        </p:spPr>
      </p:cxnSp>
      <p:sp>
        <p:nvSpPr>
          <p:cNvPr id="47" name="Google Shape;47;p8"/>
          <p:cNvSpPr txBox="1"/>
          <p:nvPr/>
        </p:nvSpPr>
        <p:spPr>
          <a:xfrm>
            <a:off x="1008034" y="1930566"/>
            <a:ext cx="901904"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5 days</a:t>
            </a:r>
            <a:endParaRPr/>
          </a:p>
        </p:txBody>
      </p:sp>
      <p:sp>
        <p:nvSpPr>
          <p:cNvPr id="48" name="Google Shape;48;p8"/>
          <p:cNvSpPr txBox="1"/>
          <p:nvPr/>
        </p:nvSpPr>
        <p:spPr>
          <a:xfrm>
            <a:off x="978442" y="5163688"/>
            <a:ext cx="901904"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3 days</a:t>
            </a:r>
            <a:endParaRPr/>
          </a:p>
        </p:txBody>
      </p:sp>
      <p:sp>
        <p:nvSpPr>
          <p:cNvPr id="49" name="Google Shape;49;p8"/>
          <p:cNvSpPr txBox="1"/>
          <p:nvPr/>
        </p:nvSpPr>
        <p:spPr>
          <a:xfrm>
            <a:off x="587896" y="3382918"/>
            <a:ext cx="1805355" cy="369332"/>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Arial"/>
                <a:ea typeface="Arial"/>
                <a:cs typeface="Arial"/>
                <a:sym typeface="Arial"/>
              </a:rPr>
              <a:t>2-3 weeks</a:t>
            </a:r>
            <a:endParaRPr/>
          </a:p>
        </p:txBody>
      </p:sp>
      <p:grpSp>
        <p:nvGrpSpPr>
          <p:cNvPr id="50" name="Google Shape;50;p8"/>
          <p:cNvGrpSpPr/>
          <p:nvPr/>
        </p:nvGrpSpPr>
        <p:grpSpPr>
          <a:xfrm>
            <a:off x="3078331" y="1450890"/>
            <a:ext cx="1154105" cy="4781634"/>
            <a:chOff x="2846869" y="1515479"/>
            <a:chExt cx="1154105" cy="4781634"/>
          </a:xfrm>
        </p:grpSpPr>
        <p:grpSp>
          <p:nvGrpSpPr>
            <p:cNvPr id="51" name="Google Shape;51;p8"/>
            <p:cNvGrpSpPr/>
            <p:nvPr/>
          </p:nvGrpSpPr>
          <p:grpSpPr>
            <a:xfrm>
              <a:off x="2846869" y="1515479"/>
              <a:ext cx="1154105" cy="4781634"/>
              <a:chOff x="2846869" y="1352640"/>
              <a:chExt cx="1154105" cy="4781634"/>
            </a:xfrm>
          </p:grpSpPr>
          <p:grpSp>
            <p:nvGrpSpPr>
              <p:cNvPr id="52" name="Google Shape;52;p8"/>
              <p:cNvGrpSpPr/>
              <p:nvPr/>
            </p:nvGrpSpPr>
            <p:grpSpPr>
              <a:xfrm>
                <a:off x="2846869" y="2016982"/>
                <a:ext cx="1154105" cy="4117292"/>
                <a:chOff x="1874942" y="1950326"/>
                <a:chExt cx="1051661" cy="4566064"/>
              </a:xfrm>
            </p:grpSpPr>
            <p:pic>
              <p:nvPicPr>
                <p:cNvPr id="53" name="Google Shape;53;p8"/>
                <p:cNvPicPr preferRelativeResize="0"/>
                <p:nvPr/>
              </p:nvPicPr>
              <p:blipFill rotWithShape="1">
                <a:blip r:embed="rId2">
                  <a:alphaModFix/>
                </a:blip>
                <a:srcRect/>
                <a:stretch/>
              </p:blipFill>
              <p:spPr>
                <a:xfrm>
                  <a:off x="2294853" y="5249522"/>
                  <a:ext cx="339696" cy="448125"/>
                </a:xfrm>
                <a:prstGeom prst="rect">
                  <a:avLst/>
                </a:prstGeom>
                <a:noFill/>
                <a:ln>
                  <a:noFill/>
                </a:ln>
              </p:spPr>
            </p:pic>
            <p:pic>
              <p:nvPicPr>
                <p:cNvPr id="54" name="Google Shape;54;p8"/>
                <p:cNvPicPr preferRelativeResize="0"/>
                <p:nvPr/>
              </p:nvPicPr>
              <p:blipFill rotWithShape="1">
                <a:blip r:embed="rId3">
                  <a:alphaModFix/>
                </a:blip>
                <a:srcRect/>
                <a:stretch/>
              </p:blipFill>
              <p:spPr>
                <a:xfrm>
                  <a:off x="2567374" y="3600502"/>
                  <a:ext cx="357359" cy="448124"/>
                </a:xfrm>
                <a:prstGeom prst="rect">
                  <a:avLst/>
                </a:prstGeom>
                <a:noFill/>
                <a:ln>
                  <a:noFill/>
                </a:ln>
              </p:spPr>
            </p:pic>
            <p:pic>
              <p:nvPicPr>
                <p:cNvPr id="55" name="Google Shape;55;p8"/>
                <p:cNvPicPr preferRelativeResize="0"/>
                <p:nvPr/>
              </p:nvPicPr>
              <p:blipFill rotWithShape="1">
                <a:blip r:embed="rId4">
                  <a:alphaModFix/>
                </a:blip>
                <a:srcRect/>
                <a:stretch/>
              </p:blipFill>
              <p:spPr>
                <a:xfrm>
                  <a:off x="2294853" y="1950326"/>
                  <a:ext cx="311595" cy="497383"/>
                </a:xfrm>
                <a:prstGeom prst="rect">
                  <a:avLst/>
                </a:prstGeom>
                <a:noFill/>
                <a:ln>
                  <a:noFill/>
                </a:ln>
              </p:spPr>
            </p:pic>
            <p:pic>
              <p:nvPicPr>
                <p:cNvPr id="56" name="Google Shape;56;p8"/>
                <p:cNvPicPr preferRelativeResize="0"/>
                <p:nvPr/>
              </p:nvPicPr>
              <p:blipFill rotWithShape="1">
                <a:blip r:embed="rId5">
                  <a:alphaModFix/>
                </a:blip>
                <a:srcRect/>
                <a:stretch/>
              </p:blipFill>
              <p:spPr>
                <a:xfrm>
                  <a:off x="2450650" y="2892754"/>
                  <a:ext cx="475953" cy="191453"/>
                </a:xfrm>
                <a:prstGeom prst="rect">
                  <a:avLst/>
                </a:prstGeom>
                <a:noFill/>
                <a:ln>
                  <a:noFill/>
                </a:ln>
              </p:spPr>
            </p:pic>
            <p:pic>
              <p:nvPicPr>
                <p:cNvPr id="57" name="Google Shape;57;p8"/>
                <p:cNvPicPr preferRelativeResize="0"/>
                <p:nvPr/>
              </p:nvPicPr>
              <p:blipFill rotWithShape="1">
                <a:blip r:embed="rId6">
                  <a:alphaModFix/>
                </a:blip>
                <a:srcRect/>
                <a:stretch/>
              </p:blipFill>
              <p:spPr>
                <a:xfrm>
                  <a:off x="1947174" y="5939102"/>
                  <a:ext cx="216443" cy="347277"/>
                </a:xfrm>
                <a:prstGeom prst="rect">
                  <a:avLst/>
                </a:prstGeom>
                <a:noFill/>
                <a:ln>
                  <a:noFill/>
                </a:ln>
              </p:spPr>
            </p:pic>
            <p:pic>
              <p:nvPicPr>
                <p:cNvPr id="58" name="Google Shape;58;p8"/>
                <p:cNvPicPr preferRelativeResize="0"/>
                <p:nvPr/>
              </p:nvPicPr>
              <p:blipFill rotWithShape="1">
                <a:blip r:embed="rId5">
                  <a:alphaModFix/>
                </a:blip>
                <a:srcRect/>
                <a:stretch/>
              </p:blipFill>
              <p:spPr>
                <a:xfrm>
                  <a:off x="1874942" y="6357765"/>
                  <a:ext cx="372926" cy="158625"/>
                </a:xfrm>
                <a:prstGeom prst="rect">
                  <a:avLst/>
                </a:prstGeom>
                <a:noFill/>
                <a:ln>
                  <a:noFill/>
                </a:ln>
              </p:spPr>
            </p:pic>
          </p:grpSp>
          <p:pic>
            <p:nvPicPr>
              <p:cNvPr id="59" name="Google Shape;59;p8"/>
              <p:cNvPicPr preferRelativeResize="0"/>
              <p:nvPr/>
            </p:nvPicPr>
            <p:blipFill rotWithShape="1">
              <a:blip r:embed="rId2">
                <a:alphaModFix/>
              </a:blip>
              <a:srcRect/>
              <a:stretch/>
            </p:blipFill>
            <p:spPr>
              <a:xfrm>
                <a:off x="2888037" y="1352640"/>
                <a:ext cx="372786" cy="404081"/>
              </a:xfrm>
              <a:prstGeom prst="rect">
                <a:avLst/>
              </a:prstGeom>
              <a:noFill/>
              <a:ln>
                <a:noFill/>
              </a:ln>
            </p:spPr>
          </p:pic>
        </p:grpSp>
        <p:grpSp>
          <p:nvGrpSpPr>
            <p:cNvPr id="60" name="Google Shape;60;p8"/>
            <p:cNvGrpSpPr/>
            <p:nvPr/>
          </p:nvGrpSpPr>
          <p:grpSpPr>
            <a:xfrm>
              <a:off x="3520888" y="4340474"/>
              <a:ext cx="409253" cy="513901"/>
              <a:chOff x="3520888" y="4177635"/>
              <a:chExt cx="409253" cy="513901"/>
            </a:xfrm>
          </p:grpSpPr>
          <p:pic>
            <p:nvPicPr>
              <p:cNvPr id="61" name="Google Shape;61;p8"/>
              <p:cNvPicPr preferRelativeResize="0"/>
              <p:nvPr/>
            </p:nvPicPr>
            <p:blipFill rotWithShape="1">
              <a:blip r:embed="rId6">
                <a:alphaModFix/>
              </a:blip>
              <a:srcRect/>
              <a:stretch/>
            </p:blipFill>
            <p:spPr>
              <a:xfrm>
                <a:off x="3606752" y="4177635"/>
                <a:ext cx="237527" cy="313145"/>
              </a:xfrm>
              <a:prstGeom prst="rect">
                <a:avLst/>
              </a:prstGeom>
              <a:noFill/>
              <a:ln>
                <a:noFill/>
              </a:ln>
            </p:spPr>
          </p:pic>
          <p:pic>
            <p:nvPicPr>
              <p:cNvPr id="62" name="Google Shape;62;p8"/>
              <p:cNvPicPr preferRelativeResize="0"/>
              <p:nvPr/>
            </p:nvPicPr>
            <p:blipFill rotWithShape="1">
              <a:blip r:embed="rId5">
                <a:alphaModFix/>
              </a:blip>
              <a:srcRect/>
              <a:stretch/>
            </p:blipFill>
            <p:spPr>
              <a:xfrm>
                <a:off x="3520888" y="4548501"/>
                <a:ext cx="409253" cy="143035"/>
              </a:xfrm>
              <a:prstGeom prst="rect">
                <a:avLst/>
              </a:prstGeom>
              <a:noFill/>
              <a:ln>
                <a:noFill/>
              </a:ln>
            </p:spPr>
          </p:pic>
        </p:grpSp>
      </p:grpSp>
    </p:spTree>
    <p:extLst>
      <p:ext uri="{BB962C8B-B14F-4D97-AF65-F5344CB8AC3E}">
        <p14:creationId xmlns:p14="http://schemas.microsoft.com/office/powerpoint/2010/main" val="24281645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OME PAGE">
  <p:cSld name="HOME PAGE">
    <p:spTree>
      <p:nvGrpSpPr>
        <p:cNvPr id="1" name="Shape 63"/>
        <p:cNvGrpSpPr/>
        <p:nvPr/>
      </p:nvGrpSpPr>
      <p:grpSpPr>
        <a:xfrm>
          <a:off x="0" y="0"/>
          <a:ext cx="0" cy="0"/>
          <a:chOff x="0" y="0"/>
          <a:chExt cx="0" cy="0"/>
        </a:xfrm>
      </p:grpSpPr>
      <p:sp>
        <p:nvSpPr>
          <p:cNvPr id="64" name="Google Shape;64;p9"/>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65" name="Google Shape;65;p9"/>
          <p:cNvPicPr preferRelativeResize="0"/>
          <p:nvPr/>
        </p:nvPicPr>
        <p:blipFill rotWithShape="1">
          <a:blip r:embed="rId2">
            <a:alphaModFix/>
          </a:blip>
          <a:srcRect/>
          <a:stretch/>
        </p:blipFill>
        <p:spPr>
          <a:xfrm>
            <a:off x="1090750" y="1273612"/>
            <a:ext cx="10010500" cy="5218628"/>
          </a:xfrm>
          <a:prstGeom prst="rect">
            <a:avLst/>
          </a:prstGeom>
          <a:noFill/>
          <a:ln>
            <a:noFill/>
          </a:ln>
        </p:spPr>
      </p:pic>
    </p:spTree>
    <p:extLst>
      <p:ext uri="{BB962C8B-B14F-4D97-AF65-F5344CB8AC3E}">
        <p14:creationId xmlns:p14="http://schemas.microsoft.com/office/powerpoint/2010/main" val="317472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TAILS PER INVOICE">
  <p:cSld name="DETAILS PER INVOICE">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68" name="Google Shape;68;p10"/>
          <p:cNvPicPr preferRelativeResize="0"/>
          <p:nvPr/>
        </p:nvPicPr>
        <p:blipFill rotWithShape="1">
          <a:blip r:embed="rId2">
            <a:alphaModFix/>
          </a:blip>
          <a:srcRect/>
          <a:stretch/>
        </p:blipFill>
        <p:spPr>
          <a:xfrm>
            <a:off x="0" y="1514857"/>
            <a:ext cx="12192000" cy="3980688"/>
          </a:xfrm>
          <a:prstGeom prst="rect">
            <a:avLst/>
          </a:prstGeom>
          <a:noFill/>
          <a:ln>
            <a:noFill/>
          </a:ln>
        </p:spPr>
      </p:pic>
    </p:spTree>
    <p:extLst>
      <p:ext uri="{BB962C8B-B14F-4D97-AF65-F5344CB8AC3E}">
        <p14:creationId xmlns:p14="http://schemas.microsoft.com/office/powerpoint/2010/main" val="4157607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ADDING NEW USERS">
  <p:cSld name="ADDING NEW USERS">
    <p:spTree>
      <p:nvGrpSpPr>
        <p:cNvPr id="1" name="Shape 69"/>
        <p:cNvGrpSpPr/>
        <p:nvPr/>
      </p:nvGrpSpPr>
      <p:grpSpPr>
        <a:xfrm>
          <a:off x="0" y="0"/>
          <a:ext cx="0" cy="0"/>
          <a:chOff x="0" y="0"/>
          <a:chExt cx="0" cy="0"/>
        </a:xfrm>
      </p:grpSpPr>
      <p:sp>
        <p:nvSpPr>
          <p:cNvPr id="70" name="Google Shape;70;p11"/>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71" name="Google Shape;71;p11"/>
          <p:cNvPicPr preferRelativeResize="0"/>
          <p:nvPr/>
        </p:nvPicPr>
        <p:blipFill rotWithShape="1">
          <a:blip r:embed="rId2">
            <a:alphaModFix/>
          </a:blip>
          <a:srcRect/>
          <a:stretch/>
        </p:blipFill>
        <p:spPr>
          <a:xfrm>
            <a:off x="194560" y="1383141"/>
            <a:ext cx="11802879" cy="4962574"/>
          </a:xfrm>
          <a:prstGeom prst="rect">
            <a:avLst/>
          </a:prstGeom>
          <a:noFill/>
          <a:ln>
            <a:noFill/>
          </a:ln>
        </p:spPr>
      </p:pic>
    </p:spTree>
    <p:extLst>
      <p:ext uri="{BB962C8B-B14F-4D97-AF65-F5344CB8AC3E}">
        <p14:creationId xmlns:p14="http://schemas.microsoft.com/office/powerpoint/2010/main" val="1265986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LIST OF REALIZED EARLY PAYMENTS">
  <p:cSld name="LIST OF REALIZED EARLY PAYMENTS">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74" name="Google Shape;74;p12"/>
          <p:cNvPicPr preferRelativeResize="0"/>
          <p:nvPr/>
        </p:nvPicPr>
        <p:blipFill rotWithShape="1">
          <a:blip r:embed="rId2">
            <a:alphaModFix/>
          </a:blip>
          <a:srcRect/>
          <a:stretch/>
        </p:blipFill>
        <p:spPr>
          <a:xfrm>
            <a:off x="419100" y="1997660"/>
            <a:ext cx="11353800" cy="3471723"/>
          </a:xfrm>
          <a:prstGeom prst="rect">
            <a:avLst/>
          </a:prstGeom>
          <a:noFill/>
          <a:ln>
            <a:noFill/>
          </a:ln>
        </p:spPr>
      </p:pic>
    </p:spTree>
    <p:extLst>
      <p:ext uri="{BB962C8B-B14F-4D97-AF65-F5344CB8AC3E}">
        <p14:creationId xmlns:p14="http://schemas.microsoft.com/office/powerpoint/2010/main" val="6420951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DETAILS OF PAYMENTS - COLUMN TERMS">
  <p:cSld name="DETAILS OF PAYMENTS - COLUMN TERMS">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77" name="Google Shape;77;p13"/>
          <p:cNvPicPr preferRelativeResize="0"/>
          <p:nvPr/>
        </p:nvPicPr>
        <p:blipFill rotWithShape="1">
          <a:blip r:embed="rId2">
            <a:alphaModFix/>
          </a:blip>
          <a:srcRect/>
          <a:stretch/>
        </p:blipFill>
        <p:spPr>
          <a:xfrm>
            <a:off x="72102" y="1880015"/>
            <a:ext cx="12119898" cy="3816427"/>
          </a:xfrm>
          <a:prstGeom prst="rect">
            <a:avLst/>
          </a:prstGeom>
          <a:noFill/>
          <a:ln>
            <a:noFill/>
          </a:ln>
        </p:spPr>
      </p:pic>
    </p:spTree>
    <p:extLst>
      <p:ext uri="{BB962C8B-B14F-4D97-AF65-F5344CB8AC3E}">
        <p14:creationId xmlns:p14="http://schemas.microsoft.com/office/powerpoint/2010/main" val="3016879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UTOMATIC REPORT SCHEDULER">
  <p:cSld name="AUTOMATIC REPORT SCHEDULER">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80" name="Google Shape;80;p14"/>
          <p:cNvPicPr preferRelativeResize="0"/>
          <p:nvPr/>
        </p:nvPicPr>
        <p:blipFill rotWithShape="1">
          <a:blip r:embed="rId2">
            <a:alphaModFix/>
          </a:blip>
          <a:srcRect/>
          <a:stretch/>
        </p:blipFill>
        <p:spPr>
          <a:xfrm>
            <a:off x="1062037" y="1570264"/>
            <a:ext cx="10372725" cy="4352925"/>
          </a:xfrm>
          <a:prstGeom prst="rect">
            <a:avLst/>
          </a:prstGeom>
          <a:noFill/>
          <a:ln>
            <a:noFill/>
          </a:ln>
        </p:spPr>
      </p:pic>
    </p:spTree>
    <p:extLst>
      <p:ext uri="{BB962C8B-B14F-4D97-AF65-F5344CB8AC3E}">
        <p14:creationId xmlns:p14="http://schemas.microsoft.com/office/powerpoint/2010/main" val="257583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_BULLETED TEXT ">
  <p:cSld name="2_BULLETED TEXT ">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86157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49890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ROGRAM IMPLEMENTATION">
  <p:cSld name="PROGRAM IMPLEMENTATION">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87" name="Google Shape;87;p17"/>
          <p:cNvPicPr preferRelativeResize="0"/>
          <p:nvPr/>
        </p:nvPicPr>
        <p:blipFill rotWithShape="1">
          <a:blip r:embed="rId2">
            <a:alphaModFix/>
          </a:blip>
          <a:srcRect/>
          <a:stretch/>
        </p:blipFill>
        <p:spPr>
          <a:xfrm>
            <a:off x="505483" y="1300292"/>
            <a:ext cx="11181033" cy="5096698"/>
          </a:xfrm>
          <a:prstGeom prst="rect">
            <a:avLst/>
          </a:prstGeom>
          <a:noFill/>
          <a:ln>
            <a:noFill/>
          </a:ln>
        </p:spPr>
      </p:pic>
    </p:spTree>
    <p:extLst>
      <p:ext uri="{BB962C8B-B14F-4D97-AF65-F5344CB8AC3E}">
        <p14:creationId xmlns:p14="http://schemas.microsoft.com/office/powerpoint/2010/main" val="101215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STANDARD" preserve="1">
  <p:cSld name="DIVIDER SLIDE - STANDARD">
    <p:spTree>
      <p:nvGrpSpPr>
        <p:cNvPr id="1" name="Shape 35"/>
        <p:cNvGrpSpPr/>
        <p:nvPr/>
      </p:nvGrpSpPr>
      <p:grpSpPr>
        <a:xfrm>
          <a:off x="0" y="0"/>
          <a:ext cx="0" cy="0"/>
          <a:chOff x="0" y="0"/>
          <a:chExt cx="0" cy="0"/>
        </a:xfrm>
      </p:grpSpPr>
      <p:sp>
        <p:nvSpPr>
          <p:cNvPr id="38" name="Google Shape;38;p41"/>
          <p:cNvSpPr txBox="1">
            <a:spLocks noGrp="1"/>
          </p:cNvSpPr>
          <p:nvPr>
            <p:ph type="body" idx="1"/>
          </p:nvPr>
        </p:nvSpPr>
        <p:spPr>
          <a:xfrm>
            <a:off x="576649" y="1767946"/>
            <a:ext cx="4828831" cy="579838"/>
          </a:xfrm>
          <a:prstGeom prst="rect">
            <a:avLst/>
          </a:prstGeom>
          <a:solidFill>
            <a:schemeClr val="accent1">
              <a:alpha val="60000"/>
            </a:schemeClr>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68300" algn="l" rtl="0">
              <a:lnSpc>
                <a:spcPct val="100000"/>
              </a:lnSpc>
              <a:spcBef>
                <a:spcPts val="18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100000"/>
              </a:lnSpc>
              <a:spcBef>
                <a:spcPts val="1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8" name="Graphic 7">
            <a:extLst>
              <a:ext uri="{FF2B5EF4-FFF2-40B4-BE49-F238E27FC236}">
                <a16:creationId xmlns:a16="http://schemas.microsoft.com/office/drawing/2014/main" id="{E407AC0B-B2BA-2D44-87DC-AB5A6A3E63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74040" y="985333"/>
            <a:ext cx="2248726" cy="467735"/>
          </a:xfrm>
          <a:prstGeom prst="rect">
            <a:avLst/>
          </a:prstGeom>
        </p:spPr>
      </p:pic>
    </p:spTree>
    <p:extLst>
      <p:ext uri="{BB962C8B-B14F-4D97-AF65-F5344CB8AC3E}">
        <p14:creationId xmlns:p14="http://schemas.microsoft.com/office/powerpoint/2010/main" val="37817456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90 DAY IMPLEMENTATION PLAN">
  <p:cSld name="90 DAY IMPLEMENTATION PLAN">
    <p:spTree>
      <p:nvGrpSpPr>
        <p:cNvPr id="1" name="Shape 88"/>
        <p:cNvGrpSpPr/>
        <p:nvPr/>
      </p:nvGrpSpPr>
      <p:grpSpPr>
        <a:xfrm>
          <a:off x="0" y="0"/>
          <a:ext cx="0" cy="0"/>
          <a:chOff x="0" y="0"/>
          <a:chExt cx="0" cy="0"/>
        </a:xfrm>
      </p:grpSpPr>
      <p:sp>
        <p:nvSpPr>
          <p:cNvPr id="89" name="Google Shape;89;p18"/>
          <p:cNvSpPr txBox="1"/>
          <p:nvPr/>
        </p:nvSpPr>
        <p:spPr>
          <a:xfrm>
            <a:off x="838200" y="650875"/>
            <a:ext cx="10515600" cy="6558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3400"/>
              <a:buFont typeface="Arial"/>
              <a:buNone/>
            </a:pPr>
            <a:endParaRPr sz="3400" b="0" i="0" u="none" strike="noStrike" cap="none">
              <a:solidFill>
                <a:srgbClr val="004987"/>
              </a:solidFill>
              <a:latin typeface="Arial"/>
              <a:ea typeface="Arial"/>
              <a:cs typeface="Arial"/>
              <a:sym typeface="Arial"/>
            </a:endParaRPr>
          </a:p>
        </p:txBody>
      </p:sp>
      <p:sp>
        <p:nvSpPr>
          <p:cNvPr id="90" name="Google Shape;90;p18"/>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91" name="Google Shape;91;p18"/>
          <p:cNvPicPr preferRelativeResize="0"/>
          <p:nvPr/>
        </p:nvPicPr>
        <p:blipFill rotWithShape="1">
          <a:blip r:embed="rId2">
            <a:alphaModFix/>
          </a:blip>
          <a:srcRect/>
          <a:stretch/>
        </p:blipFill>
        <p:spPr>
          <a:xfrm>
            <a:off x="1478595" y="1108306"/>
            <a:ext cx="9544291" cy="5402324"/>
          </a:xfrm>
          <a:prstGeom prst="rect">
            <a:avLst/>
          </a:prstGeom>
          <a:noFill/>
          <a:ln>
            <a:noFill/>
          </a:ln>
        </p:spPr>
      </p:pic>
    </p:spTree>
    <p:extLst>
      <p:ext uri="{BB962C8B-B14F-4D97-AF65-F5344CB8AC3E}">
        <p14:creationId xmlns:p14="http://schemas.microsoft.com/office/powerpoint/2010/main" val="5248161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ED TEXT ">
  <p:cSld name="BULLETED TEXT ">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4" name="Google Shape;94;p19"/>
          <p:cNvSpPr txBox="1">
            <a:spLocks noGrp="1"/>
          </p:cNvSpPr>
          <p:nvPr>
            <p:ph type="body" idx="1"/>
          </p:nvPr>
        </p:nvSpPr>
        <p:spPr>
          <a:xfrm>
            <a:off x="965200" y="1447800"/>
            <a:ext cx="10718800" cy="3505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0"/>
              </a:spcBef>
              <a:spcAft>
                <a:spcPts val="0"/>
              </a:spcAft>
              <a:buSzPts val="1400"/>
              <a:buNone/>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1800"/>
              </a:spcBef>
              <a:spcAft>
                <a:spcPts val="0"/>
              </a:spcAft>
              <a:buSzPts val="1400"/>
              <a:buNone/>
              <a:defRPr sz="2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1800"/>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1800"/>
              </a:spcBef>
              <a:spcAft>
                <a:spcPts val="0"/>
              </a:spcAft>
              <a:buSzPts val="1400"/>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1800"/>
              </a:spcBef>
              <a:spcAft>
                <a:spcPts val="0"/>
              </a:spcAft>
              <a:buSzPts val="1400"/>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552095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
  <p:cSld name="Title Only ">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741332" y="365760"/>
            <a:ext cx="9625314" cy="65580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440427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EARLY PAYMENT CALCULATOR">
  <p:cSld name="1_EARLY PAYMENT CALCULATOR">
    <p:spTree>
      <p:nvGrpSpPr>
        <p:cNvPr id="1" name="Shape 97"/>
        <p:cNvGrpSpPr/>
        <p:nvPr/>
      </p:nvGrpSpPr>
      <p:grpSpPr>
        <a:xfrm>
          <a:off x="0" y="0"/>
          <a:ext cx="0" cy="0"/>
          <a:chOff x="0" y="0"/>
          <a:chExt cx="0" cy="0"/>
        </a:xfrm>
      </p:grpSpPr>
      <p:sp>
        <p:nvSpPr>
          <p:cNvPr id="98" name="Google Shape;98;p21"/>
          <p:cNvSpPr txBox="1">
            <a:spLocks noGrp="1"/>
          </p:cNvSpPr>
          <p:nvPr>
            <p:ph type="title"/>
          </p:nvPr>
        </p:nvSpPr>
        <p:spPr>
          <a:xfrm>
            <a:off x="838200" y="365760"/>
            <a:ext cx="9544291" cy="62917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65775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STANDARD" preserve="1">
  <p:cSld name="DIVIDER SLIDE - STANDARD">
    <p:spTree>
      <p:nvGrpSpPr>
        <p:cNvPr id="1" name="Shape 35"/>
        <p:cNvGrpSpPr/>
        <p:nvPr/>
      </p:nvGrpSpPr>
      <p:grpSpPr>
        <a:xfrm>
          <a:off x="0" y="0"/>
          <a:ext cx="0" cy="0"/>
          <a:chOff x="0" y="0"/>
          <a:chExt cx="0" cy="0"/>
        </a:xfrm>
      </p:grpSpPr>
      <p:sp>
        <p:nvSpPr>
          <p:cNvPr id="38" name="Google Shape;38;p41"/>
          <p:cNvSpPr txBox="1">
            <a:spLocks noGrp="1"/>
          </p:cNvSpPr>
          <p:nvPr>
            <p:ph type="body" idx="1"/>
          </p:nvPr>
        </p:nvSpPr>
        <p:spPr>
          <a:xfrm>
            <a:off x="576649" y="1767946"/>
            <a:ext cx="4828831" cy="579838"/>
          </a:xfrm>
          <a:prstGeom prst="rect">
            <a:avLst/>
          </a:prstGeom>
          <a:solidFill>
            <a:schemeClr val="accent1">
              <a:alpha val="60000"/>
            </a:schemeClr>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68300" algn="l" rtl="0">
              <a:lnSpc>
                <a:spcPct val="100000"/>
              </a:lnSpc>
              <a:spcBef>
                <a:spcPts val="18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100000"/>
              </a:lnSpc>
              <a:spcBef>
                <a:spcPts val="1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8" name="Graphic 7">
            <a:extLst>
              <a:ext uri="{FF2B5EF4-FFF2-40B4-BE49-F238E27FC236}">
                <a16:creationId xmlns:a16="http://schemas.microsoft.com/office/drawing/2014/main" id="{E407AC0B-B2BA-2D44-87DC-AB5A6A3E63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74040" y="985333"/>
            <a:ext cx="2248726" cy="467735"/>
          </a:xfrm>
          <a:prstGeom prst="rect">
            <a:avLst/>
          </a:prstGeom>
        </p:spPr>
      </p:pic>
    </p:spTree>
    <p:extLst>
      <p:ext uri="{BB962C8B-B14F-4D97-AF65-F5344CB8AC3E}">
        <p14:creationId xmlns:p14="http://schemas.microsoft.com/office/powerpoint/2010/main" val="421113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SLIDE - STANDARD" preserve="1">
  <p:cSld name="DIVIDER SLIDE - STANDARD">
    <p:spTree>
      <p:nvGrpSpPr>
        <p:cNvPr id="1" name="Shape 35"/>
        <p:cNvGrpSpPr/>
        <p:nvPr/>
      </p:nvGrpSpPr>
      <p:grpSpPr>
        <a:xfrm>
          <a:off x="0" y="0"/>
          <a:ext cx="0" cy="0"/>
          <a:chOff x="0" y="0"/>
          <a:chExt cx="0" cy="0"/>
        </a:xfrm>
      </p:grpSpPr>
      <p:sp>
        <p:nvSpPr>
          <p:cNvPr id="38" name="Google Shape;38;p41"/>
          <p:cNvSpPr txBox="1">
            <a:spLocks noGrp="1"/>
          </p:cNvSpPr>
          <p:nvPr>
            <p:ph type="body" idx="1"/>
          </p:nvPr>
        </p:nvSpPr>
        <p:spPr>
          <a:xfrm>
            <a:off x="576649" y="1767946"/>
            <a:ext cx="4828831" cy="579838"/>
          </a:xfrm>
          <a:prstGeom prst="rect">
            <a:avLst/>
          </a:prstGeom>
          <a:solidFill>
            <a:schemeClr val="accent1">
              <a:alpha val="60000"/>
            </a:schemeClr>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68300" algn="l" rtl="0">
              <a:lnSpc>
                <a:spcPct val="100000"/>
              </a:lnSpc>
              <a:spcBef>
                <a:spcPts val="18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100000"/>
              </a:lnSpc>
              <a:spcBef>
                <a:spcPts val="1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8" name="Graphic 7">
            <a:extLst>
              <a:ext uri="{FF2B5EF4-FFF2-40B4-BE49-F238E27FC236}">
                <a16:creationId xmlns:a16="http://schemas.microsoft.com/office/drawing/2014/main" id="{E407AC0B-B2BA-2D44-87DC-AB5A6A3E63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74040" y="985333"/>
            <a:ext cx="2248726" cy="467735"/>
          </a:xfrm>
          <a:prstGeom prst="rect">
            <a:avLst/>
          </a:prstGeom>
        </p:spPr>
      </p:pic>
    </p:spTree>
    <p:extLst>
      <p:ext uri="{BB962C8B-B14F-4D97-AF65-F5344CB8AC3E}">
        <p14:creationId xmlns:p14="http://schemas.microsoft.com/office/powerpoint/2010/main" val="283220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SLIDE - STANDARD" preserve="1">
  <p:cSld name="DIVIDER SLIDE - STANDARD">
    <p:spTree>
      <p:nvGrpSpPr>
        <p:cNvPr id="1" name="Shape 35"/>
        <p:cNvGrpSpPr/>
        <p:nvPr/>
      </p:nvGrpSpPr>
      <p:grpSpPr>
        <a:xfrm>
          <a:off x="0" y="0"/>
          <a:ext cx="0" cy="0"/>
          <a:chOff x="0" y="0"/>
          <a:chExt cx="0" cy="0"/>
        </a:xfrm>
      </p:grpSpPr>
      <p:sp>
        <p:nvSpPr>
          <p:cNvPr id="38" name="Google Shape;38;p41"/>
          <p:cNvSpPr txBox="1">
            <a:spLocks noGrp="1"/>
          </p:cNvSpPr>
          <p:nvPr>
            <p:ph type="body" idx="1"/>
          </p:nvPr>
        </p:nvSpPr>
        <p:spPr>
          <a:xfrm>
            <a:off x="576649" y="1767946"/>
            <a:ext cx="4828831" cy="579838"/>
          </a:xfrm>
          <a:prstGeom prst="rect">
            <a:avLst/>
          </a:prstGeom>
          <a:solidFill>
            <a:schemeClr val="accent1">
              <a:alpha val="60000"/>
            </a:schemeClr>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68300" algn="l" rtl="0">
              <a:lnSpc>
                <a:spcPct val="100000"/>
              </a:lnSpc>
              <a:spcBef>
                <a:spcPts val="18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100000"/>
              </a:lnSpc>
              <a:spcBef>
                <a:spcPts val="1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8" name="Graphic 7">
            <a:extLst>
              <a:ext uri="{FF2B5EF4-FFF2-40B4-BE49-F238E27FC236}">
                <a16:creationId xmlns:a16="http://schemas.microsoft.com/office/drawing/2014/main" id="{E407AC0B-B2BA-2D44-87DC-AB5A6A3E636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9196" y="746436"/>
            <a:ext cx="2248726" cy="467735"/>
          </a:xfrm>
          <a:prstGeom prst="rect">
            <a:avLst/>
          </a:prstGeom>
        </p:spPr>
      </p:pic>
    </p:spTree>
    <p:extLst>
      <p:ext uri="{BB962C8B-B14F-4D97-AF65-F5344CB8AC3E}">
        <p14:creationId xmlns:p14="http://schemas.microsoft.com/office/powerpoint/2010/main" val="133506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VIDER SLIDE - STANDARD" preserve="1">
  <p:cSld name="DIVIDER SLIDE - STANDARD">
    <p:spTree>
      <p:nvGrpSpPr>
        <p:cNvPr id="1" name="Shape 35"/>
        <p:cNvGrpSpPr/>
        <p:nvPr/>
      </p:nvGrpSpPr>
      <p:grpSpPr>
        <a:xfrm>
          <a:off x="0" y="0"/>
          <a:ext cx="0" cy="0"/>
          <a:chOff x="0" y="0"/>
          <a:chExt cx="0" cy="0"/>
        </a:xfrm>
      </p:grpSpPr>
      <p:sp>
        <p:nvSpPr>
          <p:cNvPr id="38" name="Google Shape;38;p41"/>
          <p:cNvSpPr txBox="1">
            <a:spLocks noGrp="1"/>
          </p:cNvSpPr>
          <p:nvPr>
            <p:ph type="body" idx="1"/>
          </p:nvPr>
        </p:nvSpPr>
        <p:spPr>
          <a:xfrm>
            <a:off x="576649" y="1767946"/>
            <a:ext cx="4828831" cy="579838"/>
          </a:xfrm>
          <a:prstGeom prst="rect">
            <a:avLst/>
          </a:prstGeom>
          <a:solidFill>
            <a:schemeClr val="accent1">
              <a:alpha val="60000"/>
            </a:schemeClr>
          </a:solid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68300" algn="l" rtl="0">
              <a:lnSpc>
                <a:spcPct val="100000"/>
              </a:lnSpc>
              <a:spcBef>
                <a:spcPts val="1800"/>
              </a:spcBef>
              <a:spcAft>
                <a:spcPts val="0"/>
              </a:spcAft>
              <a:buClr>
                <a:schemeClr val="lt1"/>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100000"/>
              </a:lnSpc>
              <a:spcBef>
                <a:spcPts val="18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18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pic>
        <p:nvPicPr>
          <p:cNvPr id="4" name="Graphic 3">
            <a:extLst>
              <a:ext uri="{FF2B5EF4-FFF2-40B4-BE49-F238E27FC236}">
                <a16:creationId xmlns:a16="http://schemas.microsoft.com/office/drawing/2014/main" id="{89B4054A-FE1D-0B48-AD78-9042D0CDC8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74040" y="985333"/>
            <a:ext cx="2248726" cy="467735"/>
          </a:xfrm>
          <a:prstGeom prst="rect">
            <a:avLst/>
          </a:prstGeom>
        </p:spPr>
      </p:pic>
    </p:spTree>
    <p:extLst>
      <p:ext uri="{BB962C8B-B14F-4D97-AF65-F5344CB8AC3E}">
        <p14:creationId xmlns:p14="http://schemas.microsoft.com/office/powerpoint/2010/main" val="2817723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VIDER SLIDE - STANDARD" preserve="1" userDrawn="1">
  <p:cSld name="END SLIDE - STANDARD">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231761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sv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9.svg"/><Relationship Id="rId4"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1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17.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16.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1" name="Google Shape;11;p36"/>
          <p:cNvSpPr txBox="1"/>
          <p:nvPr/>
        </p:nvSpPr>
        <p:spPr>
          <a:xfrm>
            <a:off x="211015" y="5627077"/>
            <a:ext cx="5907542" cy="10618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a:p>
            <a:pPr marL="0" marR="0" lvl="0" indent="0" algn="l" rtl="0">
              <a:spcBef>
                <a:spcPts val="1800"/>
              </a:spcBef>
              <a:spcAft>
                <a:spcPts val="0"/>
              </a:spcAft>
              <a:buNone/>
            </a:pPr>
            <a:endParaRPr sz="2400" b="0" i="0" u="none" strike="noStrike" cap="none">
              <a:solidFill>
                <a:schemeClr val="dk1"/>
              </a:solidFill>
              <a:latin typeface="Arial"/>
              <a:ea typeface="Arial"/>
              <a:cs typeface="Arial"/>
              <a:sym typeface="Arial"/>
            </a:endParaRPr>
          </a:p>
        </p:txBody>
      </p:sp>
      <p:pic>
        <p:nvPicPr>
          <p:cNvPr id="12" name="Google Shape;12;p36" descr="A picture containing object&#10;&#10;Description automatically generated"/>
          <p:cNvPicPr preferRelativeResize="0"/>
          <p:nvPr/>
        </p:nvPicPr>
        <p:blipFill rotWithShape="1">
          <a:blip r:embed="rId3">
            <a:alphaModFix/>
          </a:blip>
          <a:srcRect/>
          <a:stretch/>
        </p:blipFill>
        <p:spPr>
          <a:xfrm>
            <a:off x="659230" y="5764906"/>
            <a:ext cx="3212682" cy="444532"/>
          </a:xfrm>
          <a:prstGeom prst="rect">
            <a:avLst/>
          </a:prstGeom>
          <a:noFill/>
          <a:ln>
            <a:noFill/>
          </a:ln>
        </p:spPr>
      </p:pic>
      <p:sp>
        <p:nvSpPr>
          <p:cNvPr id="13" name="Google Shape;13;p36"/>
          <p:cNvSpPr txBox="1"/>
          <p:nvPr/>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err="1">
                <a:solidFill>
                  <a:schemeClr val="lt1"/>
                </a:solidFill>
                <a:latin typeface="Arial"/>
                <a:ea typeface="Arial"/>
                <a:cs typeface="Arial"/>
                <a:sym typeface="Arial"/>
              </a:rPr>
              <a:t>www.primerevenue.com</a:t>
            </a:r>
            <a:r>
              <a:rPr lang="en-US" sz="800" b="0" i="0" u="none" strike="noStrike" cap="none" dirty="0">
                <a:solidFill>
                  <a:schemeClr val="lt1"/>
                </a:solidFill>
                <a:latin typeface="Arial"/>
                <a:ea typeface="Arial"/>
                <a:cs typeface="Arial"/>
                <a:sym typeface="Arial"/>
              </a:rPr>
              <a:t> | </a:t>
            </a:r>
            <a:fld id="{00000000-1234-1234-1234-123412341234}" type="slidenum">
              <a:rPr lang="en-US" sz="800" b="0" i="0" u="none" strike="noStrike" cap="none">
                <a:solidFill>
                  <a:schemeClr val="lt1"/>
                </a:solidFill>
                <a:latin typeface="Arial"/>
                <a:ea typeface="Arial"/>
                <a:cs typeface="Arial"/>
                <a:sym typeface="Arial"/>
              </a:rPr>
              <a:t>‹#›</a:t>
            </a:fld>
            <a:endParaRPr sz="800" b="0" i="0" u="none" strike="noStrike" cap="none" dirty="0">
              <a:solidFill>
                <a:schemeClr val="lt1"/>
              </a:solidFill>
              <a:latin typeface="Arial"/>
              <a:ea typeface="Arial"/>
              <a:cs typeface="Arial"/>
              <a:sym typeface="Arial"/>
            </a:endParaRPr>
          </a:p>
        </p:txBody>
      </p:sp>
      <p:sp>
        <p:nvSpPr>
          <p:cNvPr id="14" name="Google Shape;14;p36"/>
          <p:cNvSpPr/>
          <p:nvPr/>
        </p:nvSpPr>
        <p:spPr>
          <a:xfrm>
            <a:off x="0" y="3848100"/>
            <a:ext cx="12192000" cy="30099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9" name="Picture 8">
            <a:extLst>
              <a:ext uri="{FF2B5EF4-FFF2-40B4-BE49-F238E27FC236}">
                <a16:creationId xmlns:a16="http://schemas.microsoft.com/office/drawing/2014/main" id="{B6D83690-690B-4A4D-8782-9C22F0E7E9BA}"/>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7" name="Rectangle 16">
            <a:extLst>
              <a:ext uri="{FF2B5EF4-FFF2-40B4-BE49-F238E27FC236}">
                <a16:creationId xmlns:a16="http://schemas.microsoft.com/office/drawing/2014/main" id="{22196DA7-BCC6-2243-86E2-575F53AB0957}"/>
              </a:ext>
            </a:extLst>
          </p:cNvPr>
          <p:cNvSpPr/>
          <p:nvPr userDrawn="1"/>
        </p:nvSpPr>
        <p:spPr>
          <a:xfrm>
            <a:off x="574766" y="0"/>
            <a:ext cx="4963373" cy="6858000"/>
          </a:xfrm>
          <a:prstGeom prst="rect">
            <a:avLst/>
          </a:prstGeom>
          <a:solidFill>
            <a:schemeClr val="accent1">
              <a:lumMod val="50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logo&#10;&#10;Description automatically generated">
            <a:extLst>
              <a:ext uri="{FF2B5EF4-FFF2-40B4-BE49-F238E27FC236}">
                <a16:creationId xmlns:a16="http://schemas.microsoft.com/office/drawing/2014/main" id="{31E7A11F-1CDF-7940-A321-9EA9F48E9794}"/>
              </a:ext>
            </a:extLst>
          </p:cNvPr>
          <p:cNvPicPr>
            <a:picLocks noChangeAspect="1"/>
          </p:cNvPicPr>
          <p:nvPr userDrawn="1"/>
        </p:nvPicPr>
        <p:blipFill rotWithShape="1">
          <a:blip r:embed="rId5">
            <a:alphaModFix amt="90000"/>
          </a:blip>
          <a:srcRect l="1639" t="34353" r="45743" b="6282"/>
          <a:stretch/>
        </p:blipFill>
        <p:spPr>
          <a:xfrm flipH="1" flipV="1">
            <a:off x="574766" y="2786744"/>
            <a:ext cx="4963373" cy="4071255"/>
          </a:xfrm>
          <a:prstGeom prst="rect">
            <a:avLst/>
          </a:prstGeom>
        </p:spPr>
      </p:pic>
      <p:pic>
        <p:nvPicPr>
          <p:cNvPr id="21" name="Graphic 20">
            <a:extLst>
              <a:ext uri="{FF2B5EF4-FFF2-40B4-BE49-F238E27FC236}">
                <a16:creationId xmlns:a16="http://schemas.microsoft.com/office/drawing/2014/main" id="{C967A30C-B0CD-6D44-9B94-35FFF3F4C050}"/>
              </a:ext>
            </a:extLst>
          </p:cNvPr>
          <p:cNvPicPr>
            <a:picLocks noChangeAspect="1"/>
          </p:cNvPicPr>
          <p:nvPr userDrawn="1"/>
        </p:nvPicPr>
        <p:blipFill rotWithShape="1">
          <a:blip r:embed="rId6">
            <a:extLst>
              <a:ext uri="{96DAC541-7B7A-43D3-8B79-37D633B846F1}">
                <asvg:svgBlip xmlns:asvg="http://schemas.microsoft.com/office/drawing/2016/SVG/main" r:embed="rId7"/>
              </a:ext>
            </a:extLst>
          </a:blip>
          <a:srcRect l="70097" r="17824"/>
          <a:stretch/>
        </p:blipFill>
        <p:spPr>
          <a:xfrm>
            <a:off x="0" y="0"/>
            <a:ext cx="574766" cy="6858000"/>
          </a:xfrm>
          <a:prstGeom prst="rect">
            <a:avLst/>
          </a:prstGeom>
        </p:spPr>
      </p:pic>
      <p:sp>
        <p:nvSpPr>
          <p:cNvPr id="22" name="Rectangle 21">
            <a:extLst>
              <a:ext uri="{FF2B5EF4-FFF2-40B4-BE49-F238E27FC236}">
                <a16:creationId xmlns:a16="http://schemas.microsoft.com/office/drawing/2014/main" id="{F63CD3AC-FB70-7045-844F-397F8AAF7BDC}"/>
              </a:ext>
            </a:extLst>
          </p:cNvPr>
          <p:cNvSpPr/>
          <p:nvPr userDrawn="1"/>
        </p:nvSpPr>
        <p:spPr>
          <a:xfrm>
            <a:off x="5538143" y="4141693"/>
            <a:ext cx="6653853" cy="2716305"/>
          </a:xfrm>
          <a:prstGeom prst="rect">
            <a:avLst/>
          </a:prstGeom>
          <a:gradFill>
            <a:gsLst>
              <a:gs pos="0">
                <a:schemeClr val="accent1">
                  <a:lumMod val="5000"/>
                  <a:lumOff val="95000"/>
                  <a:alpha val="0"/>
                </a:schemeClr>
              </a:gs>
              <a:gs pos="99000">
                <a:srgbClr val="000000">
                  <a:alpha val="90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A picture containing logo&#10;&#10;Description automatically generated">
            <a:extLst>
              <a:ext uri="{FF2B5EF4-FFF2-40B4-BE49-F238E27FC236}">
                <a16:creationId xmlns:a16="http://schemas.microsoft.com/office/drawing/2014/main" id="{59F3C5D7-CD22-E748-A793-F1393724FB71}"/>
              </a:ext>
            </a:extLst>
          </p:cNvPr>
          <p:cNvPicPr>
            <a:picLocks noChangeAspect="1"/>
          </p:cNvPicPr>
          <p:nvPr userDrawn="1"/>
        </p:nvPicPr>
        <p:blipFill rotWithShape="1">
          <a:blip r:embed="rId5">
            <a:alphaModFix amt="75000"/>
          </a:blip>
          <a:srcRect l="1639" t="34353" r="27822" b="6282"/>
          <a:stretch/>
        </p:blipFill>
        <p:spPr>
          <a:xfrm flipV="1">
            <a:off x="5538145" y="2786741"/>
            <a:ext cx="6653852" cy="4071255"/>
          </a:xfrm>
          <a:prstGeom prst="rect">
            <a:avLst/>
          </a:prstGeom>
        </p:spPr>
      </p:pic>
      <p:pic>
        <p:nvPicPr>
          <p:cNvPr id="24" name="Graphic 23">
            <a:extLst>
              <a:ext uri="{FF2B5EF4-FFF2-40B4-BE49-F238E27FC236}">
                <a16:creationId xmlns:a16="http://schemas.microsoft.com/office/drawing/2014/main" id="{21574382-B082-4C47-91E4-1ED91CCF692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95068" y="513865"/>
            <a:ext cx="3382467" cy="703553"/>
          </a:xfrm>
          <a:prstGeom prst="rect">
            <a:avLst/>
          </a:prstGeom>
        </p:spPr>
      </p:pic>
    </p:spTree>
    <p:extLst>
      <p:ext uri="{BB962C8B-B14F-4D97-AF65-F5344CB8AC3E}">
        <p14:creationId xmlns:p14="http://schemas.microsoft.com/office/powerpoint/2010/main" val="3543105746"/>
      </p:ext>
    </p:extLst>
  </p:cSld>
  <p:clrMap bg1="lt1" tx1="dk1" bg2="dk2" tx2="lt2" accent1="accent1" accent2="accent2" accent3="accent3" accent4="accent4" accent5="accent5" accent6="accent6" hlink="hlink" folHlink="folHlink"/>
  <p:sldLayoutIdLst>
    <p:sldLayoutId id="214748378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6"/>
        <p:cNvGrpSpPr/>
        <p:nvPr/>
      </p:nvGrpSpPr>
      <p:grpSpPr>
        <a:xfrm>
          <a:off x="0" y="0"/>
          <a:ext cx="0" cy="0"/>
          <a:chOff x="0" y="0"/>
          <a:chExt cx="0" cy="0"/>
        </a:xfrm>
      </p:grpSpPr>
      <p:sp>
        <p:nvSpPr>
          <p:cNvPr id="48" name="Google Shape;48;p42"/>
          <p:cNvSpPr txBox="1"/>
          <p:nvPr/>
        </p:nvSpPr>
        <p:spPr>
          <a:xfrm>
            <a:off x="10157710" y="6396100"/>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accent6"/>
                </a:solidFill>
                <a:latin typeface="Arial"/>
                <a:ea typeface="Arial"/>
                <a:cs typeface="Arial"/>
                <a:sym typeface="Arial"/>
              </a:rPr>
              <a:t>www.primerevenue.com</a:t>
            </a:r>
            <a:r>
              <a:rPr lang="en-US" sz="800" dirty="0">
                <a:solidFill>
                  <a:schemeClr val="accent6"/>
                </a:solidFill>
                <a:latin typeface="Arial"/>
                <a:ea typeface="Arial"/>
                <a:cs typeface="Arial"/>
                <a:sym typeface="Arial"/>
              </a:rPr>
              <a:t> | </a:t>
            </a:r>
            <a:fld id="{00000000-1234-1234-1234-123412341234}" type="slidenum">
              <a:rPr lang="en-US" sz="800">
                <a:solidFill>
                  <a:schemeClr val="accent6"/>
                </a:solidFill>
                <a:latin typeface="Arial"/>
                <a:ea typeface="Arial"/>
                <a:cs typeface="Arial"/>
                <a:sym typeface="Arial"/>
              </a:rPr>
              <a:t>‹#›</a:t>
            </a:fld>
            <a:endParaRPr sz="800" dirty="0">
              <a:solidFill>
                <a:schemeClr val="accent6"/>
              </a:solidFill>
              <a:latin typeface="Arial"/>
              <a:ea typeface="Arial"/>
              <a:cs typeface="Arial"/>
              <a:sym typeface="Arial"/>
            </a:endParaRPr>
          </a:p>
        </p:txBody>
      </p:sp>
      <p:sp>
        <p:nvSpPr>
          <p:cNvPr id="49" name="Google Shape;49;p42"/>
          <p:cNvSpPr txBox="1"/>
          <p:nvPr/>
        </p:nvSpPr>
        <p:spPr>
          <a:xfrm>
            <a:off x="155078"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Confidential. Not for distribution</a:t>
            </a:r>
            <a:r>
              <a:rPr lang="en-US" sz="800" dirty="0">
                <a:solidFill>
                  <a:schemeClr val="dk1"/>
                </a:solidFill>
                <a:latin typeface="Arial"/>
                <a:ea typeface="Arial"/>
                <a:cs typeface="Arial"/>
                <a:sym typeface="Arial"/>
              </a:rPr>
              <a:t>.</a:t>
            </a:r>
            <a:endParaRPr dirty="0"/>
          </a:p>
        </p:txBody>
      </p:sp>
      <p:pic>
        <p:nvPicPr>
          <p:cNvPr id="5" name="Picture 4" descr="A picture containing logo&#10;&#10;Description automatically generated">
            <a:extLst>
              <a:ext uri="{FF2B5EF4-FFF2-40B4-BE49-F238E27FC236}">
                <a16:creationId xmlns:a16="http://schemas.microsoft.com/office/drawing/2014/main" id="{CF8DC5B5-42BD-774F-B17E-C40F3DBED250}"/>
              </a:ext>
            </a:extLst>
          </p:cNvPr>
          <p:cNvPicPr>
            <a:picLocks noChangeAspect="1"/>
          </p:cNvPicPr>
          <p:nvPr userDrawn="1"/>
        </p:nvPicPr>
        <p:blipFill rotWithShape="1">
          <a:blip r:embed="rId3">
            <a:alphaModFix amt="25000"/>
          </a:blip>
          <a:srcRect l="1639" t="34353" r="26990" b="6282"/>
          <a:stretch/>
        </p:blipFill>
        <p:spPr>
          <a:xfrm rot="5400000" flipV="1">
            <a:off x="-1151194" y="1831540"/>
            <a:ext cx="5825002" cy="3522615"/>
          </a:xfrm>
          <a:prstGeom prst="rect">
            <a:avLst/>
          </a:prstGeom>
        </p:spPr>
      </p:pic>
      <p:sp>
        <p:nvSpPr>
          <p:cNvPr id="6" name="Rectangle 5">
            <a:extLst>
              <a:ext uri="{FF2B5EF4-FFF2-40B4-BE49-F238E27FC236}">
                <a16:creationId xmlns:a16="http://schemas.microsoft.com/office/drawing/2014/main" id="{C3B73969-62A3-FC4F-88D2-43E0683E98F0}"/>
              </a:ext>
            </a:extLst>
          </p:cNvPr>
          <p:cNvSpPr/>
          <p:nvPr userDrawn="1"/>
        </p:nvSpPr>
        <p:spPr>
          <a:xfrm>
            <a:off x="1" y="0"/>
            <a:ext cx="11099800" cy="680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8EB743D-1B5A-4443-BA2C-EE7A931C61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06480" y="31654"/>
            <a:ext cx="837620" cy="70920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E4B2228-2DEF-AA44-A429-25DCBF5FD1A5}"/>
              </a:ext>
            </a:extLst>
          </p:cNvPr>
          <p:cNvPicPr>
            <a:picLocks noChangeAspect="1"/>
          </p:cNvPicPr>
          <p:nvPr userDrawn="1"/>
        </p:nvPicPr>
        <p:blipFill rotWithShape="1">
          <a:blip r:embed="rId3">
            <a:alphaModFix amt="25000"/>
          </a:blip>
          <a:srcRect l="25359" t="38921" r="2366" b="330"/>
          <a:stretch/>
        </p:blipFill>
        <p:spPr>
          <a:xfrm rot="16200000" flipH="1" flipV="1">
            <a:off x="7573586" y="1886935"/>
            <a:ext cx="5733282" cy="3503544"/>
          </a:xfrm>
          <a:prstGeom prst="rect">
            <a:avLst/>
          </a:prstGeom>
        </p:spPr>
      </p:pic>
    </p:spTree>
    <p:extLst>
      <p:ext uri="{BB962C8B-B14F-4D97-AF65-F5344CB8AC3E}">
        <p14:creationId xmlns:p14="http://schemas.microsoft.com/office/powerpoint/2010/main" val="1027080851"/>
      </p:ext>
    </p:extLst>
  </p:cSld>
  <p:clrMap bg1="lt1" tx1="dk1" bg2="dk2" tx2="lt2" accent1="accent1" accent2="accent2" accent3="accent3" accent4="accent4" accent5="accent5" accent6="accent6" hlink="hlink" folHlink="folHlink"/>
  <p:sldLayoutIdLst>
    <p:sldLayoutId id="214748380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1" y="-32860"/>
            <a:ext cx="12251269" cy="274320"/>
            <a:chOff x="-57005" y="1"/>
            <a:chExt cx="7647286" cy="256320"/>
          </a:xfrm>
          <a:solidFill>
            <a:schemeClr val="accent1"/>
          </a:solidFill>
        </p:grpSpPr>
        <p:sp>
          <p:nvSpPr>
            <p:cNvPr id="8" name="Rectangle 7"/>
            <p:cNvSpPr/>
            <p:nvPr/>
          </p:nvSpPr>
          <p:spPr>
            <a:xfrm>
              <a:off x="3738462" y="1"/>
              <a:ext cx="3851819" cy="256320"/>
            </a:xfrm>
            <a:prstGeom prst="rect">
              <a:avLst/>
            </a:prstGeom>
            <a:grpFill/>
            <a:ln w="9525" cap="flat" cmpd="sng" algn="ctr">
              <a:noFill/>
              <a:prstDash val="solid"/>
            </a:ln>
            <a:effectLst/>
          </p:spPr>
          <p:txBody>
            <a:bodyPr rtlCol="0" anchor="ctr"/>
            <a:lstStyle/>
            <a:p>
              <a:pPr algn="ctr" defTabSz="653110">
                <a:defRPr/>
              </a:pPr>
              <a:r>
                <a:rPr lang="en-US" kern="0" dirty="0">
                  <a:solidFill>
                    <a:srgbClr val="FFB600"/>
                  </a:solidFill>
                </a:rPr>
                <a:t>                                                                 </a:t>
              </a:r>
            </a:p>
          </p:txBody>
        </p:sp>
        <p:sp>
          <p:nvSpPr>
            <p:cNvPr id="9" name="Rectangle 8"/>
            <p:cNvSpPr/>
            <p:nvPr/>
          </p:nvSpPr>
          <p:spPr>
            <a:xfrm>
              <a:off x="-57005" y="1"/>
              <a:ext cx="3814823" cy="256320"/>
            </a:xfrm>
            <a:prstGeom prst="rect">
              <a:avLst/>
            </a:prstGeom>
            <a:grpFill/>
            <a:ln w="9525" cap="flat" cmpd="sng" algn="ctr">
              <a:noFill/>
              <a:prstDash val="solid"/>
            </a:ln>
            <a:effectLst/>
          </p:spPr>
          <p:txBody>
            <a:bodyPr rtlCol="0" anchor="ctr"/>
            <a:lstStyle/>
            <a:p>
              <a:pPr algn="ctr" defTabSz="653110">
                <a:defRPr/>
              </a:pPr>
              <a:r>
                <a:rPr lang="en-US" kern="0" dirty="0">
                  <a:solidFill>
                    <a:srgbClr val="FFB600"/>
                  </a:solidFill>
                </a:rPr>
                <a:t>                                                                 </a:t>
              </a:r>
            </a:p>
          </p:txBody>
        </p:sp>
      </p:grpSp>
      <p:sp>
        <p:nvSpPr>
          <p:cNvPr id="10" name="Slide Number Placeholder 3"/>
          <p:cNvSpPr txBox="1">
            <a:spLocks noGrp="1"/>
          </p:cNvSpPr>
          <p:nvPr userDrawn="1"/>
        </p:nvSpPr>
        <p:spPr bwMode="auto">
          <a:xfrm>
            <a:off x="10168467" y="6384714"/>
            <a:ext cx="2023533" cy="461900"/>
          </a:xfrm>
          <a:prstGeom prst="rect">
            <a:avLst/>
          </a:prstGeom>
          <a:noFill/>
          <a:ln w="9525">
            <a:noFill/>
            <a:miter lim="800000"/>
            <a:headEnd/>
            <a:tailEnd/>
          </a:ln>
        </p:spPr>
        <p:txBody>
          <a:bodyPr anchor="ctr"/>
          <a:lstStyle/>
          <a:p>
            <a:pPr algn="ctr"/>
            <a:r>
              <a:rPr lang="en-US" sz="800" dirty="0">
                <a:solidFill>
                  <a:schemeClr val="accent6">
                    <a:lumMod val="50000"/>
                  </a:schemeClr>
                </a:solidFill>
                <a:latin typeface="Arial" panose="020B0604020202020204" pitchFamily="34" charset="0"/>
                <a:cs typeface="Arial" panose="020B0604020202020204" pitchFamily="34" charset="0"/>
              </a:rPr>
              <a:t>www.primerevenue.com |</a:t>
            </a:r>
            <a:r>
              <a:rPr lang="en-US" sz="800" baseline="0" dirty="0">
                <a:solidFill>
                  <a:schemeClr val="accent6">
                    <a:lumMod val="50000"/>
                  </a:schemeClr>
                </a:solidFill>
                <a:latin typeface="Arial" panose="020B0604020202020204" pitchFamily="34" charset="0"/>
                <a:cs typeface="Arial" panose="020B0604020202020204" pitchFamily="34" charset="0"/>
              </a:rPr>
              <a:t> </a:t>
            </a:r>
            <a:fld id="{C86587F2-312E-443A-BED6-105A36B23F75}" type="slidenum">
              <a:rPr lang="en-US" sz="800" baseline="0" smtClean="0">
                <a:solidFill>
                  <a:schemeClr val="accent6">
                    <a:lumMod val="50000"/>
                  </a:schemeClr>
                </a:solidFill>
                <a:latin typeface="Arial" panose="020B0604020202020204" pitchFamily="34" charset="0"/>
                <a:cs typeface="Arial" panose="020B0604020202020204" pitchFamily="34" charset="0"/>
              </a:rPr>
              <a:pPr algn="ctr"/>
              <a:t>‹#›</a:t>
            </a:fld>
            <a:endParaRPr lang="en-US" sz="800" dirty="0">
              <a:solidFill>
                <a:schemeClr val="accent6">
                  <a:lumMod val="50000"/>
                </a:schemeClr>
              </a:solidFill>
              <a:latin typeface="Arial" panose="020B0604020202020204" pitchFamily="34" charset="0"/>
              <a:cs typeface="Arial" panose="020B0604020202020204" pitchFamily="34" charset="0"/>
            </a:endParaRPr>
          </a:p>
        </p:txBody>
      </p:sp>
      <p:sp>
        <p:nvSpPr>
          <p:cNvPr id="6" name="Title 1"/>
          <p:cNvSpPr txBox="1">
            <a:spLocks/>
          </p:cNvSpPr>
          <p:nvPr userDrawn="1"/>
        </p:nvSpPr>
        <p:spPr>
          <a:xfrm>
            <a:off x="713232" y="469805"/>
            <a:ext cx="10515600" cy="574467"/>
          </a:xfrm>
          <a:prstGeom prst="rect">
            <a:avLst/>
          </a:prstGeom>
        </p:spPr>
        <p:txBody>
          <a:bodyPr/>
          <a:lstStyle>
            <a:lvl1pPr algn="l" defTabSz="914400" rtl="0" eaLnBrk="1" latinLnBrk="0" hangingPunct="1">
              <a:lnSpc>
                <a:spcPct val="90000"/>
              </a:lnSpc>
              <a:spcBef>
                <a:spcPct val="0"/>
              </a:spcBef>
              <a:buNone/>
              <a:defRPr sz="3400" kern="1200">
                <a:solidFill>
                  <a:srgbClr val="004987"/>
                </a:solidFill>
                <a:latin typeface="Arial (Headings)"/>
                <a:ea typeface="+mj-ea"/>
                <a:cs typeface="Arial" panose="020B0604020202020204" pitchFamily="34" charset="0"/>
              </a:defRPr>
            </a:lvl1pPr>
          </a:lstStyle>
          <a:p>
            <a:r>
              <a:rPr lang="en-US" dirty="0"/>
              <a:t>Disclaimer</a:t>
            </a:r>
          </a:p>
        </p:txBody>
      </p:sp>
      <p:sp>
        <p:nvSpPr>
          <p:cNvPr id="11" name="Text Placeholder 3"/>
          <p:cNvSpPr txBox="1">
            <a:spLocks/>
          </p:cNvSpPr>
          <p:nvPr userDrawn="1"/>
        </p:nvSpPr>
        <p:spPr>
          <a:xfrm>
            <a:off x="713232" y="1399031"/>
            <a:ext cx="10541000" cy="42875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6364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364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36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364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364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chemeClr val="tx1"/>
                </a:solidFill>
              </a:rPr>
              <a:t>This presentation and all ancillary documents relating to it (together the “</a:t>
            </a:r>
            <a:r>
              <a:rPr lang="en-US" sz="1400" b="1" dirty="0">
                <a:solidFill>
                  <a:schemeClr val="tx1"/>
                </a:solidFill>
              </a:rPr>
              <a:t>Presentation</a:t>
            </a:r>
            <a:r>
              <a:rPr lang="en-US" sz="1400" dirty="0">
                <a:solidFill>
                  <a:schemeClr val="tx1"/>
                </a:solidFill>
              </a:rPr>
              <a:t>”) was prepared by PrimeRevenue exclusively for you for the purpose of analyzing certain potential transactions. The Presentation is being made available on a strictly confidential basis to you for your internal use and no part of it may be disclosed to any third party.</a:t>
            </a:r>
          </a:p>
          <a:p>
            <a:pPr marL="0" indent="0" algn="just">
              <a:buFont typeface="Arial" panose="020B0604020202020204" pitchFamily="34" charset="0"/>
              <a:buNone/>
            </a:pPr>
            <a:r>
              <a:rPr lang="en-US" sz="1400" dirty="0">
                <a:solidFill>
                  <a:schemeClr val="tx1"/>
                </a:solidFill>
              </a:rPr>
              <a:t>The information in this Presentation reflects prevailing conditions and our judgment as of this date, all of which are subject to change or amendment without notice and the delivery of such amended information at any time does not imply that the information (whether amended or not) contained in this Presentation is correct as of any time after its date. Accordingly, no representation or warranty, express or implied, is made as to the fairness, accuracy, adequacy, completeness, or correctness of such information, nor as to the achievement or reasonableness of any projections, targets, estimates, or forecasts and nothing in this Presentation should be relied upon as a promise or representation as to the future. No liability is or will be accepted by PrimeRevenue or any of its employees or agents in relation to the Presentation.  </a:t>
            </a:r>
          </a:p>
          <a:p>
            <a:pPr marL="0" indent="0" algn="just">
              <a:buFont typeface="Arial" panose="020B0604020202020204" pitchFamily="34" charset="0"/>
              <a:buNone/>
            </a:pPr>
            <a:r>
              <a:rPr lang="en-US" sz="1400" dirty="0">
                <a:solidFill>
                  <a:schemeClr val="tx1"/>
                </a:solidFill>
              </a:rPr>
              <a:t>PrimeRevenue undertakes no obligation to update or correct any information contained herein or to otherwise advise as to any future changes to it. Applicable tax, accounting and legal considerations are subject to change and in all cases independent advice should be sought in those areas. Furthermore, the information in this Presentation does not consider the effects of a possible transaction or transactions involving actual or potential change of control, which may have significant valuation and other effects.   </a:t>
            </a:r>
          </a:p>
          <a:p>
            <a:pPr marL="0" indent="0" algn="just">
              <a:buFont typeface="Arial" panose="020B0604020202020204" pitchFamily="34" charset="0"/>
              <a:buNone/>
            </a:pPr>
            <a:r>
              <a:rPr lang="en-US" sz="1400" dirty="0">
                <a:solidFill>
                  <a:schemeClr val="tx1"/>
                </a:solidFill>
              </a:rPr>
              <a:t>This Presentation is provided for information purposes only: there has been no independent verification of the contents of this Presentation. It does not constitute or contain investment, legal or accounting advice. It is not and shall not be construed as an offer to arrange, underwrite, finance, purchase or sell any financial instrument, assets, business, or otherwise provide monies to any party. Such offers could only be provided in writing after satisfactory legal, financial, tax, accounting, and commercial due diligence, as well as approval from the relevant business committees of PrimeRevenue. </a:t>
            </a:r>
          </a:p>
        </p:txBody>
      </p:sp>
      <p:sp>
        <p:nvSpPr>
          <p:cNvPr id="12" name="Slide Number Placeholder 3"/>
          <p:cNvSpPr txBox="1">
            <a:spLocks noGrp="1"/>
          </p:cNvSpPr>
          <p:nvPr userDrawn="1"/>
        </p:nvSpPr>
        <p:spPr bwMode="auto">
          <a:xfrm>
            <a:off x="179462" y="6396100"/>
            <a:ext cx="1810205" cy="461900"/>
          </a:xfrm>
          <a:prstGeom prst="rect">
            <a:avLst/>
          </a:prstGeom>
          <a:noFill/>
          <a:ln w="9525">
            <a:noFill/>
            <a:miter lim="800000"/>
            <a:headEnd/>
            <a:tailEnd/>
          </a:ln>
        </p:spPr>
        <p:txBody>
          <a:bodyPr anchor="ctr"/>
          <a:lstStyle/>
          <a:p>
            <a:r>
              <a:rPr lang="en-US" sz="800" dirty="0">
                <a:solidFill>
                  <a:schemeClr val="accent6">
                    <a:lumMod val="50000"/>
                  </a:schemeClr>
                </a:solidFill>
                <a:latin typeface="Arial" panose="020B0604020202020204" pitchFamily="34" charset="0"/>
                <a:cs typeface="Arial" panose="020B0604020202020204" pitchFamily="34" charset="0"/>
              </a:rPr>
              <a:t>© </a:t>
            </a:r>
            <a:fld id="{B040F836-473C-4C17-BF7D-947A45F9428A}" type="datetimeyyyy">
              <a:rPr lang="en-US" sz="800" smtClean="0">
                <a:solidFill>
                  <a:schemeClr val="accent6">
                    <a:lumMod val="50000"/>
                  </a:schemeClr>
                </a:solidFill>
                <a:latin typeface="Arial" panose="020B0604020202020204" pitchFamily="34" charset="0"/>
                <a:cs typeface="Arial" panose="020B0604020202020204" pitchFamily="34" charset="0"/>
              </a:rPr>
              <a:t>2023</a:t>
            </a:fld>
            <a:r>
              <a:rPr lang="en-US" sz="800" dirty="0">
                <a:solidFill>
                  <a:schemeClr val="accent6">
                    <a:lumMod val="50000"/>
                  </a:schemeClr>
                </a:solidFill>
                <a:latin typeface="Arial" panose="020B0604020202020204" pitchFamily="34" charset="0"/>
                <a:cs typeface="Arial" panose="020B0604020202020204" pitchFamily="34" charset="0"/>
              </a:rPr>
              <a:t> PrimeRevenue, Inc.</a:t>
            </a:r>
          </a:p>
        </p:txBody>
      </p:sp>
    </p:spTree>
    <p:extLst>
      <p:ext uri="{BB962C8B-B14F-4D97-AF65-F5344CB8AC3E}">
        <p14:creationId xmlns:p14="http://schemas.microsoft.com/office/powerpoint/2010/main" val="63430489"/>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3400" kern="1200">
          <a:solidFill>
            <a:srgbClr val="0049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6364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364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36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364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364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6"/>
        <p:cNvGrpSpPr/>
        <p:nvPr/>
      </p:nvGrpSpPr>
      <p:grpSpPr>
        <a:xfrm>
          <a:off x="0" y="0"/>
          <a:ext cx="0" cy="0"/>
          <a:chOff x="0" y="0"/>
          <a:chExt cx="0" cy="0"/>
        </a:xfrm>
      </p:grpSpPr>
      <p:sp>
        <p:nvSpPr>
          <p:cNvPr id="48" name="Google Shape;48;p42"/>
          <p:cNvSpPr txBox="1"/>
          <p:nvPr/>
        </p:nvSpPr>
        <p:spPr>
          <a:xfrm>
            <a:off x="10157710" y="6396100"/>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accent6"/>
                </a:solidFill>
                <a:latin typeface="Arial"/>
                <a:ea typeface="Arial"/>
                <a:cs typeface="Arial"/>
                <a:sym typeface="Arial"/>
              </a:rPr>
              <a:t>www.primerevenue.com | </a:t>
            </a:r>
            <a:fld id="{00000000-1234-1234-1234-123412341234}" type="slidenum">
              <a:rPr lang="en-US" sz="800">
                <a:solidFill>
                  <a:schemeClr val="accent6"/>
                </a:solidFill>
                <a:latin typeface="Arial"/>
                <a:ea typeface="Arial"/>
                <a:cs typeface="Arial"/>
                <a:sym typeface="Arial"/>
              </a:rPr>
              <a:t>‹#›</a:t>
            </a:fld>
            <a:endParaRPr sz="800" dirty="0">
              <a:solidFill>
                <a:schemeClr val="accent6"/>
              </a:solidFill>
              <a:latin typeface="Arial"/>
              <a:ea typeface="Arial"/>
              <a:cs typeface="Arial"/>
              <a:sym typeface="Arial"/>
            </a:endParaRPr>
          </a:p>
        </p:txBody>
      </p:sp>
      <p:sp>
        <p:nvSpPr>
          <p:cNvPr id="49" name="Google Shape;49;p42"/>
          <p:cNvSpPr txBox="1"/>
          <p:nvPr/>
        </p:nvSpPr>
        <p:spPr>
          <a:xfrm>
            <a:off x="155078"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Confidential. Not for distribution</a:t>
            </a:r>
            <a:r>
              <a:rPr lang="en-US" sz="800" dirty="0">
                <a:solidFill>
                  <a:schemeClr val="dk1"/>
                </a:solidFill>
                <a:latin typeface="Arial"/>
                <a:ea typeface="Arial"/>
                <a:cs typeface="Arial"/>
                <a:sym typeface="Arial"/>
              </a:rPr>
              <a:t>.</a:t>
            </a:r>
            <a:endParaRPr dirty="0"/>
          </a:p>
        </p:txBody>
      </p:sp>
      <p:sp>
        <p:nvSpPr>
          <p:cNvPr id="6" name="Rectangle 5">
            <a:extLst>
              <a:ext uri="{FF2B5EF4-FFF2-40B4-BE49-F238E27FC236}">
                <a16:creationId xmlns:a16="http://schemas.microsoft.com/office/drawing/2014/main" id="{C3B73969-62A3-FC4F-88D2-43E0683E98F0}"/>
              </a:ext>
            </a:extLst>
          </p:cNvPr>
          <p:cNvSpPr/>
          <p:nvPr userDrawn="1"/>
        </p:nvSpPr>
        <p:spPr>
          <a:xfrm>
            <a:off x="1" y="0"/>
            <a:ext cx="11099800" cy="680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8EB743D-1B5A-4443-BA2C-EE7A931C61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06480" y="31654"/>
            <a:ext cx="837620" cy="709204"/>
          </a:xfrm>
          <a:prstGeom prst="rect">
            <a:avLst/>
          </a:prstGeom>
        </p:spPr>
      </p:pic>
    </p:spTree>
    <p:extLst>
      <p:ext uri="{BB962C8B-B14F-4D97-AF65-F5344CB8AC3E}">
        <p14:creationId xmlns:p14="http://schemas.microsoft.com/office/powerpoint/2010/main" val="1129361588"/>
      </p:ext>
    </p:extLst>
  </p:cSld>
  <p:clrMap bg1="lt1" tx1="dk1" bg2="dk2" tx2="lt2" accent1="accent1" accent2="accent2" accent3="accent3" accent4="accent4" accent5="accent5" accent6="accent6" hlink="hlink" folHlink="folHlink"/>
  <p:sldLayoutIdLst>
    <p:sldLayoutId id="2147483804" r:id="rId1"/>
    <p:sldLayoutId id="214748380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3B5FD7-E155-47D2-B18E-C2373475B18A}"/>
              </a:ext>
            </a:extLst>
          </p:cNvPr>
          <p:cNvPicPr>
            <a:picLocks noChangeAspect="1"/>
          </p:cNvPicPr>
          <p:nvPr userDrawn="1"/>
        </p:nvPicPr>
        <p:blipFill>
          <a:blip r:embed="rId3"/>
          <a:stretch>
            <a:fillRect/>
          </a:stretch>
        </p:blipFill>
        <p:spPr>
          <a:xfrm>
            <a:off x="-17322" y="0"/>
            <a:ext cx="12209322" cy="6887154"/>
          </a:xfrm>
          <a:prstGeom prst="rect">
            <a:avLst/>
          </a:prstGeom>
        </p:spPr>
      </p:pic>
      <p:sp>
        <p:nvSpPr>
          <p:cNvPr id="12" name="Slide Number Placeholder 3">
            <a:extLst>
              <a:ext uri="{FF2B5EF4-FFF2-40B4-BE49-F238E27FC236}">
                <a16:creationId xmlns:a16="http://schemas.microsoft.com/office/drawing/2014/main" id="{96FC60EF-CF00-4431-91C6-B1DAA9CCCEF1}"/>
              </a:ext>
            </a:extLst>
          </p:cNvPr>
          <p:cNvSpPr txBox="1">
            <a:spLocks noGrp="1"/>
          </p:cNvSpPr>
          <p:nvPr userDrawn="1"/>
        </p:nvSpPr>
        <p:spPr bwMode="auto">
          <a:xfrm>
            <a:off x="10157710" y="6396100"/>
            <a:ext cx="2023533" cy="461900"/>
          </a:xfrm>
          <a:prstGeom prst="rect">
            <a:avLst/>
          </a:prstGeom>
          <a:noFill/>
          <a:ln w="9525">
            <a:noFill/>
            <a:miter lim="800000"/>
            <a:headEnd/>
            <a:tailEnd/>
          </a:ln>
        </p:spPr>
        <p:txBody>
          <a:bodyPr anchor="ctr"/>
          <a:lstStyle/>
          <a:p>
            <a:pPr algn="ctr"/>
            <a:r>
              <a:rPr lang="en-US" sz="800" dirty="0">
                <a:solidFill>
                  <a:schemeClr val="accent6">
                    <a:lumMod val="50000"/>
                  </a:schemeClr>
                </a:solidFill>
                <a:latin typeface="Arial" panose="020B0604020202020204" pitchFamily="34" charset="0"/>
                <a:cs typeface="Arial" panose="020B0604020202020204" pitchFamily="34" charset="0"/>
              </a:rPr>
              <a:t>www.primerevenue.com |</a:t>
            </a:r>
            <a:r>
              <a:rPr lang="en-US" sz="800" baseline="0" dirty="0">
                <a:solidFill>
                  <a:schemeClr val="accent6">
                    <a:lumMod val="50000"/>
                  </a:schemeClr>
                </a:solidFill>
                <a:latin typeface="Arial" panose="020B0604020202020204" pitchFamily="34" charset="0"/>
                <a:cs typeface="Arial" panose="020B0604020202020204" pitchFamily="34" charset="0"/>
              </a:rPr>
              <a:t> </a:t>
            </a:r>
            <a:fld id="{C86587F2-312E-443A-BED6-105A36B23F75}" type="slidenum">
              <a:rPr lang="en-US" sz="800" baseline="0" smtClean="0">
                <a:solidFill>
                  <a:schemeClr val="accent6">
                    <a:lumMod val="50000"/>
                  </a:schemeClr>
                </a:solidFill>
                <a:latin typeface="Arial" panose="020B0604020202020204" pitchFamily="34" charset="0"/>
                <a:cs typeface="Arial" panose="020B0604020202020204" pitchFamily="34" charset="0"/>
              </a:rPr>
              <a:pPr algn="ctr"/>
              <a:t>‹#›</a:t>
            </a:fld>
            <a:endParaRPr lang="en-US" sz="800" dirty="0">
              <a:solidFill>
                <a:schemeClr val="accent6">
                  <a:lumMod val="50000"/>
                </a:schemeClr>
              </a:solidFill>
              <a:latin typeface="Arial" panose="020B0604020202020204" pitchFamily="34" charset="0"/>
              <a:cs typeface="Arial" panose="020B0604020202020204" pitchFamily="34" charset="0"/>
            </a:endParaRPr>
          </a:p>
        </p:txBody>
      </p:sp>
      <p:sp>
        <p:nvSpPr>
          <p:cNvPr id="8" name="Slide Number Placeholder 3">
            <a:extLst>
              <a:ext uri="{FF2B5EF4-FFF2-40B4-BE49-F238E27FC236}">
                <a16:creationId xmlns:a16="http://schemas.microsoft.com/office/drawing/2014/main" id="{7538D273-62AB-4160-9BA3-6825124F27D9}"/>
              </a:ext>
            </a:extLst>
          </p:cNvPr>
          <p:cNvSpPr txBox="1">
            <a:spLocks noGrp="1"/>
          </p:cNvSpPr>
          <p:nvPr userDrawn="1"/>
        </p:nvSpPr>
        <p:spPr bwMode="auto">
          <a:xfrm>
            <a:off x="155078" y="6396100"/>
            <a:ext cx="1810205" cy="461900"/>
          </a:xfrm>
          <a:prstGeom prst="rect">
            <a:avLst/>
          </a:prstGeom>
          <a:noFill/>
          <a:ln w="9525">
            <a:noFill/>
            <a:miter lim="800000"/>
            <a:headEnd/>
            <a:tailEnd/>
          </a:ln>
        </p:spPr>
        <p:txBody>
          <a:bodyPr anchor="ctr"/>
          <a:lstStyle/>
          <a:p>
            <a:r>
              <a:rPr lang="en-US" sz="800" dirty="0">
                <a:solidFill>
                  <a:srgbClr val="000000"/>
                </a:solidFill>
                <a:latin typeface="Arial" panose="020B0604020202020204" pitchFamily="34" charset="0"/>
                <a:cs typeface="Arial" panose="020B0604020202020204" pitchFamily="34" charset="0"/>
              </a:rPr>
              <a:t>Confidential. Not for distribution</a:t>
            </a:r>
            <a:r>
              <a:rPr lang="en-US" sz="800" dirty="0">
                <a:solidFill>
                  <a:schemeClr val="tx1">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28810079"/>
      </p:ext>
    </p:extLst>
  </p:cSld>
  <p:clrMap bg1="lt1" tx1="dk1" bg2="lt2" tx2="dk2" accent1="accent1" accent2="accent2" accent3="accent3" accent4="accent4" accent5="accent5" accent6="accent6" hlink="hlink" folHlink="folHlink"/>
  <p:sldLayoutIdLst>
    <p:sldLayoutId id="2147483829" r:id="rId1"/>
  </p:sldLayoutIdLst>
  <p:txStyles>
    <p:titleStyle>
      <a:lvl1pPr algn="l" defTabSz="914400" rtl="0" eaLnBrk="1" latinLnBrk="0" hangingPunct="1">
        <a:lnSpc>
          <a:spcPct val="90000"/>
        </a:lnSpc>
        <a:spcBef>
          <a:spcPct val="0"/>
        </a:spcBef>
        <a:buNone/>
        <a:defRPr sz="3400" kern="1200">
          <a:solidFill>
            <a:srgbClr val="004987"/>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rgbClr val="6364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6364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6364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6364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6364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6E9B1FD-3E8D-7D5D-0BDC-B35AEFDAA0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C80FA91-22DE-ED37-3778-13FFF62ED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5A726E-34FC-2A91-020F-15B2BDE43C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C9166A-92D0-3444-97F5-53C4C8F1A436}" type="datetimeFigureOut">
              <a:rPr lang="fr-FR" smtClean="0"/>
              <a:t>07/06/2023</a:t>
            </a:fld>
            <a:endParaRPr lang="fr-FR"/>
          </a:p>
        </p:txBody>
      </p:sp>
      <p:sp>
        <p:nvSpPr>
          <p:cNvPr id="5" name="Espace réservé du pied de page 4">
            <a:extLst>
              <a:ext uri="{FF2B5EF4-FFF2-40B4-BE49-F238E27FC236}">
                <a16:creationId xmlns:a16="http://schemas.microsoft.com/office/drawing/2014/main" id="{F51B4A1F-5C9E-5040-3BC7-FA00D90721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21B953C7-4710-7B13-04D8-36C14341B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1279E-54B9-A84D-ADC2-BDB75206AFEF}" type="slidenum">
              <a:rPr lang="fr-FR" smtClean="0"/>
              <a:t>‹#›</a:t>
            </a:fld>
            <a:endParaRPr lang="fr-FR"/>
          </a:p>
        </p:txBody>
      </p:sp>
    </p:spTree>
    <p:extLst>
      <p:ext uri="{BB962C8B-B14F-4D97-AF65-F5344CB8AC3E}">
        <p14:creationId xmlns:p14="http://schemas.microsoft.com/office/powerpoint/2010/main" val="373609896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893D52-1186-E726-E2B4-14F2080328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9EB146-7368-B74D-7A48-8534A7D62D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Google Shape;24;p3">
            <a:extLst>
              <a:ext uri="{FF2B5EF4-FFF2-40B4-BE49-F238E27FC236}">
                <a16:creationId xmlns:a16="http://schemas.microsoft.com/office/drawing/2014/main" id="{5C8EEBFE-EBE7-EAFA-AF65-88918C495167}"/>
              </a:ext>
            </a:extLst>
          </p:cNvPr>
          <p:cNvSpPr txBox="1"/>
          <p:nvPr userDrawn="1"/>
        </p:nvSpPr>
        <p:spPr>
          <a:xfrm>
            <a:off x="10157710" y="6396100"/>
            <a:ext cx="2023533" cy="461900"/>
          </a:xfrm>
          <a:prstGeom prst="rect">
            <a:avLst/>
          </a:prstGeom>
          <a:no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Tx/>
              <a:buSzPts val="800"/>
              <a:buFontTx/>
              <a:buNone/>
              <a:tabLst/>
              <a:defRPr/>
            </a:pPr>
            <a:r>
              <a:rPr kumimoji="0" lang="en-US" sz="800" b="0" i="0" u="none" strike="noStrike" kern="0" cap="none" spc="0" normalizeH="0" baseline="0" noProof="0">
                <a:ln>
                  <a:noFill/>
                </a:ln>
                <a:solidFill>
                  <a:schemeClr val="bg1"/>
                </a:solidFill>
                <a:effectLst/>
                <a:uLnTx/>
                <a:uFillTx/>
              </a:rPr>
              <a:t>www.primerevenue.com | </a:t>
            </a:r>
            <a:fld id="{00000000-1234-1234-1234-123412341234}" type="slidenum">
              <a:rPr kumimoji="0" lang="en-US" sz="800" b="0" i="0" u="none" strike="noStrike" kern="0" cap="none" spc="0" normalizeH="0" baseline="0" noProof="0" smtClean="0">
                <a:ln>
                  <a:noFill/>
                </a:ln>
                <a:solidFill>
                  <a:schemeClr val="bg1"/>
                </a:solidFill>
                <a:effectLst/>
                <a:uLnTx/>
                <a:uFillTx/>
              </a:rPr>
              <a:pPr marL="0" marR="0" lvl="0" indent="0" algn="ctr" defTabSz="914400" eaLnBrk="1" fontAlgn="auto" latinLnBrk="0" hangingPunct="1">
                <a:lnSpc>
                  <a:spcPct val="100000"/>
                </a:lnSpc>
                <a:spcBef>
                  <a:spcPts val="0"/>
                </a:spcBef>
                <a:spcAft>
                  <a:spcPts val="0"/>
                </a:spcAft>
                <a:buClrTx/>
                <a:buSzPts val="800"/>
                <a:buFontTx/>
                <a:buNone/>
                <a:tabLst/>
                <a:defRPr/>
              </a:pPr>
              <a:t>‹#›</a:t>
            </a:fld>
            <a:endParaRPr kumimoji="0" sz="800" b="0" i="0" u="none" strike="noStrike" kern="0" cap="none" spc="0" normalizeH="0" baseline="0" noProof="0">
              <a:ln>
                <a:noFill/>
              </a:ln>
              <a:solidFill>
                <a:schemeClr val="bg1"/>
              </a:solidFill>
              <a:effectLst/>
              <a:uLnTx/>
              <a:uFillTx/>
            </a:endParaRPr>
          </a:p>
        </p:txBody>
      </p:sp>
      <p:sp>
        <p:nvSpPr>
          <p:cNvPr id="10" name="Google Shape;25;p3">
            <a:extLst>
              <a:ext uri="{FF2B5EF4-FFF2-40B4-BE49-F238E27FC236}">
                <a16:creationId xmlns:a16="http://schemas.microsoft.com/office/drawing/2014/main" id="{6882BEE3-0A60-B03B-FC37-BB1EDED17000}"/>
              </a:ext>
            </a:extLst>
          </p:cNvPr>
          <p:cNvSpPr txBox="1"/>
          <p:nvPr userDrawn="1"/>
        </p:nvSpPr>
        <p:spPr>
          <a:xfrm>
            <a:off x="155078" y="6396100"/>
            <a:ext cx="1810205" cy="461900"/>
          </a:xfrm>
          <a:prstGeom prst="rect">
            <a:avLst/>
          </a:prstGeom>
          <a:noFill/>
          <a:ln>
            <a:noFill/>
          </a:ln>
        </p:spPr>
        <p:txBody>
          <a:bodyPr spcFirstLastPara="1" wrap="square" lIns="91425" tIns="45700" rIns="91425" bIns="45700" anchor="ctr" anchorCtr="0">
            <a:noAutofit/>
          </a:bodyPr>
          <a:lstStyle/>
          <a:p>
            <a:pPr marL="0" marR="0" lvl="0" indent="0" defTabSz="914400" eaLnBrk="1" fontAlgn="auto" latinLnBrk="0" hangingPunct="1">
              <a:lnSpc>
                <a:spcPct val="100000"/>
              </a:lnSpc>
              <a:spcBef>
                <a:spcPts val="0"/>
              </a:spcBef>
              <a:spcAft>
                <a:spcPts val="0"/>
              </a:spcAft>
              <a:buClrTx/>
              <a:buSzPts val="800"/>
              <a:buFontTx/>
              <a:buNone/>
              <a:tabLst/>
              <a:defRPr/>
            </a:pPr>
            <a:r>
              <a:rPr kumimoji="0" lang="en-US" sz="800" b="0" i="0" u="none" strike="noStrike" kern="0" cap="none" spc="0" normalizeH="0" baseline="0" noProof="0">
                <a:ln>
                  <a:noFill/>
                </a:ln>
                <a:solidFill>
                  <a:schemeClr val="bg1"/>
                </a:solidFill>
                <a:effectLst/>
                <a:uLnTx/>
                <a:uFillTx/>
              </a:rPr>
              <a:t>Confidential. Not for distribution.</a:t>
            </a:r>
            <a:endParaRPr kumimoji="0" sz="1800" b="0" i="0" u="none" strike="noStrike" kern="0" cap="none" spc="0" normalizeH="0" baseline="0" noProof="0">
              <a:ln>
                <a:noFill/>
              </a:ln>
              <a:solidFill>
                <a:schemeClr val="bg1"/>
              </a:solidFill>
              <a:effectLst/>
              <a:uLnTx/>
              <a:uFillTx/>
            </a:endParaRPr>
          </a:p>
        </p:txBody>
      </p:sp>
    </p:spTree>
    <p:extLst>
      <p:ext uri="{BB962C8B-B14F-4D97-AF65-F5344CB8AC3E}">
        <p14:creationId xmlns:p14="http://schemas.microsoft.com/office/powerpoint/2010/main" val="3918114817"/>
      </p:ext>
    </p:extLst>
  </p:cSld>
  <p:clrMap bg1="lt1" tx1="dk1" bg2="lt2" tx2="dk2" accent1="accent1" accent2="accent2" accent3="accent3" accent4="accent4" accent5="accent5" accent6="accent6" hlink="hlink" folHlink="folHlink"/>
  <p:sldLayoutIdLst>
    <p:sldLayoutId id="214748384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
        <p:cNvGrpSpPr/>
        <p:nvPr/>
      </p:nvGrpSpPr>
      <p:grpSpPr>
        <a:xfrm>
          <a:off x="0" y="0"/>
          <a:ext cx="0" cy="0"/>
          <a:chOff x="0" y="0"/>
          <a:chExt cx="0" cy="0"/>
        </a:xfrm>
      </p:grpSpPr>
      <p:sp>
        <p:nvSpPr>
          <p:cNvPr id="33" name="Google Shape;33;p5"/>
          <p:cNvSpPr txBox="1"/>
          <p:nvPr/>
        </p:nvSpPr>
        <p:spPr>
          <a:xfrm>
            <a:off x="10157710" y="6396100"/>
            <a:ext cx="2023533" cy="461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US" sz="800" b="0" i="0" u="none" strike="noStrike" cap="none">
                <a:solidFill>
                  <a:schemeClr val="accent6"/>
                </a:solidFill>
                <a:latin typeface="Arial"/>
                <a:ea typeface="Arial"/>
                <a:cs typeface="Arial"/>
                <a:sym typeface="Arial"/>
              </a:rPr>
              <a:t>www.primerevenue.com | </a:t>
            </a:r>
            <a:fld id="{00000000-1234-1234-1234-123412341234}" type="slidenum">
              <a:rPr lang="en-US" sz="800" b="0" i="0" u="none" strike="noStrike" cap="none">
                <a:solidFill>
                  <a:schemeClr val="accent6"/>
                </a:solidFill>
                <a:latin typeface="Arial"/>
                <a:ea typeface="Arial"/>
                <a:cs typeface="Arial"/>
                <a:sym typeface="Arial"/>
              </a:rPr>
              <a:t>‹#›</a:t>
            </a:fld>
            <a:endParaRPr sz="800" b="0" i="0" u="none" strike="noStrike" cap="none">
              <a:solidFill>
                <a:schemeClr val="accent6"/>
              </a:solidFill>
              <a:latin typeface="Arial"/>
              <a:ea typeface="Arial"/>
              <a:cs typeface="Arial"/>
              <a:sym typeface="Arial"/>
            </a:endParaRPr>
          </a:p>
        </p:txBody>
      </p:sp>
      <p:sp>
        <p:nvSpPr>
          <p:cNvPr id="34" name="Google Shape;34;p5"/>
          <p:cNvSpPr txBox="1"/>
          <p:nvPr/>
        </p:nvSpPr>
        <p:spPr>
          <a:xfrm>
            <a:off x="155078"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000000"/>
                </a:solidFill>
                <a:latin typeface="Arial"/>
                <a:ea typeface="Arial"/>
                <a:cs typeface="Arial"/>
                <a:sym typeface="Arial"/>
              </a:rPr>
              <a:t>Confidential. Not for distribution</a:t>
            </a:r>
            <a:r>
              <a:rPr lang="en-US" sz="8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35" name="Google Shape;35;p5"/>
          <p:cNvSpPr/>
          <p:nvPr/>
        </p:nvSpPr>
        <p:spPr>
          <a:xfrm>
            <a:off x="1" y="0"/>
            <a:ext cx="11099800" cy="68034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6" name="Google Shape;36;p5"/>
          <p:cNvPicPr preferRelativeResize="0"/>
          <p:nvPr/>
        </p:nvPicPr>
        <p:blipFill rotWithShape="1">
          <a:blip r:embed="rId18">
            <a:alphaModFix/>
          </a:blip>
          <a:srcRect/>
          <a:stretch/>
        </p:blipFill>
        <p:spPr>
          <a:xfrm>
            <a:off x="11206480" y="31654"/>
            <a:ext cx="837620" cy="709204"/>
          </a:xfrm>
          <a:prstGeom prst="rect">
            <a:avLst/>
          </a:prstGeom>
          <a:noFill/>
          <a:ln>
            <a:noFill/>
          </a:ln>
        </p:spPr>
      </p:pic>
    </p:spTree>
    <p:extLst>
      <p:ext uri="{BB962C8B-B14F-4D97-AF65-F5344CB8AC3E}">
        <p14:creationId xmlns:p14="http://schemas.microsoft.com/office/powerpoint/2010/main" val="2461114546"/>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46"/>
        <p:cNvGrpSpPr/>
        <p:nvPr/>
      </p:nvGrpSpPr>
      <p:grpSpPr>
        <a:xfrm>
          <a:off x="0" y="0"/>
          <a:ext cx="0" cy="0"/>
          <a:chOff x="0" y="0"/>
          <a:chExt cx="0" cy="0"/>
        </a:xfrm>
      </p:grpSpPr>
      <p:sp>
        <p:nvSpPr>
          <p:cNvPr id="48" name="Google Shape;48;p42"/>
          <p:cNvSpPr txBox="1"/>
          <p:nvPr/>
        </p:nvSpPr>
        <p:spPr>
          <a:xfrm>
            <a:off x="10157710" y="6396100"/>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accent6"/>
                </a:solidFill>
                <a:latin typeface="Arial"/>
                <a:ea typeface="Arial"/>
                <a:cs typeface="Arial"/>
                <a:sym typeface="Arial"/>
              </a:rPr>
              <a:t>www.primerevenue.com</a:t>
            </a:r>
            <a:r>
              <a:rPr lang="en-US" sz="800" dirty="0">
                <a:solidFill>
                  <a:schemeClr val="accent6"/>
                </a:solidFill>
                <a:latin typeface="Arial"/>
                <a:ea typeface="Arial"/>
                <a:cs typeface="Arial"/>
                <a:sym typeface="Arial"/>
              </a:rPr>
              <a:t> | </a:t>
            </a:r>
            <a:fld id="{00000000-1234-1234-1234-123412341234}" type="slidenum">
              <a:rPr lang="en-US" sz="800">
                <a:solidFill>
                  <a:schemeClr val="accent6"/>
                </a:solidFill>
                <a:latin typeface="Arial"/>
                <a:ea typeface="Arial"/>
                <a:cs typeface="Arial"/>
                <a:sym typeface="Arial"/>
              </a:rPr>
              <a:t>‹#›</a:t>
            </a:fld>
            <a:endParaRPr sz="800" dirty="0">
              <a:solidFill>
                <a:schemeClr val="accent6"/>
              </a:solidFill>
              <a:latin typeface="Arial"/>
              <a:ea typeface="Arial"/>
              <a:cs typeface="Arial"/>
              <a:sym typeface="Arial"/>
            </a:endParaRPr>
          </a:p>
        </p:txBody>
      </p:sp>
      <p:sp>
        <p:nvSpPr>
          <p:cNvPr id="49" name="Google Shape;49;p42"/>
          <p:cNvSpPr txBox="1"/>
          <p:nvPr/>
        </p:nvSpPr>
        <p:spPr>
          <a:xfrm>
            <a:off x="155078"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Confidential. Not for distribution</a:t>
            </a:r>
            <a:r>
              <a:rPr lang="en-US" sz="800" dirty="0">
                <a:solidFill>
                  <a:schemeClr val="dk1"/>
                </a:solidFill>
                <a:latin typeface="Arial"/>
                <a:ea typeface="Arial"/>
                <a:cs typeface="Arial"/>
                <a:sym typeface="Arial"/>
              </a:rPr>
              <a:t>.</a:t>
            </a:r>
            <a:endParaRPr dirty="0"/>
          </a:p>
        </p:txBody>
      </p:sp>
      <p:pic>
        <p:nvPicPr>
          <p:cNvPr id="5" name="Picture 4" descr="A picture containing logo&#10;&#10;Description automatically generated">
            <a:extLst>
              <a:ext uri="{FF2B5EF4-FFF2-40B4-BE49-F238E27FC236}">
                <a16:creationId xmlns:a16="http://schemas.microsoft.com/office/drawing/2014/main" id="{CF8DC5B5-42BD-774F-B17E-C40F3DBED250}"/>
              </a:ext>
            </a:extLst>
          </p:cNvPr>
          <p:cNvPicPr>
            <a:picLocks noChangeAspect="1"/>
          </p:cNvPicPr>
          <p:nvPr userDrawn="1"/>
        </p:nvPicPr>
        <p:blipFill rotWithShape="1">
          <a:blip r:embed="rId3">
            <a:alphaModFix amt="25000"/>
          </a:blip>
          <a:srcRect l="1639" t="34353" r="26990" b="6282"/>
          <a:stretch/>
        </p:blipFill>
        <p:spPr>
          <a:xfrm rot="5400000" flipV="1">
            <a:off x="-1151194" y="1831540"/>
            <a:ext cx="5825002" cy="3522615"/>
          </a:xfrm>
          <a:prstGeom prst="rect">
            <a:avLst/>
          </a:prstGeom>
        </p:spPr>
      </p:pic>
      <p:sp>
        <p:nvSpPr>
          <p:cNvPr id="6" name="Rectangle 5">
            <a:extLst>
              <a:ext uri="{FF2B5EF4-FFF2-40B4-BE49-F238E27FC236}">
                <a16:creationId xmlns:a16="http://schemas.microsoft.com/office/drawing/2014/main" id="{C3B73969-62A3-FC4F-88D2-43E0683E98F0}"/>
              </a:ext>
            </a:extLst>
          </p:cNvPr>
          <p:cNvSpPr/>
          <p:nvPr userDrawn="1"/>
        </p:nvSpPr>
        <p:spPr>
          <a:xfrm>
            <a:off x="1" y="0"/>
            <a:ext cx="11099800" cy="6803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8EB743D-1B5A-4443-BA2C-EE7A931C61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206480" y="31654"/>
            <a:ext cx="837620" cy="709204"/>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9E4B2228-2DEF-AA44-A429-25DCBF5FD1A5}"/>
              </a:ext>
            </a:extLst>
          </p:cNvPr>
          <p:cNvPicPr>
            <a:picLocks noChangeAspect="1"/>
          </p:cNvPicPr>
          <p:nvPr userDrawn="1"/>
        </p:nvPicPr>
        <p:blipFill rotWithShape="1">
          <a:blip r:embed="rId3">
            <a:alphaModFix amt="25000"/>
          </a:blip>
          <a:srcRect l="25359" t="38921" r="2366" b="330"/>
          <a:stretch/>
        </p:blipFill>
        <p:spPr>
          <a:xfrm rot="16200000" flipH="1" flipV="1">
            <a:off x="7573586" y="1886935"/>
            <a:ext cx="5733282" cy="3503544"/>
          </a:xfrm>
          <a:prstGeom prst="rect">
            <a:avLst/>
          </a:prstGeom>
        </p:spPr>
      </p:pic>
    </p:spTree>
    <p:extLst>
      <p:ext uri="{BB962C8B-B14F-4D97-AF65-F5344CB8AC3E}">
        <p14:creationId xmlns:p14="http://schemas.microsoft.com/office/powerpoint/2010/main" val="1027080851"/>
      </p:ext>
    </p:extLst>
  </p:cSld>
  <p:clrMap bg1="lt1" tx1="dk1" bg2="dk2" tx2="lt2" accent1="accent1" accent2="accent2" accent3="accent3" accent4="accent4" accent5="accent5" accent6="accent6" hlink="hlink" folHlink="folHlink"/>
  <p:sldLayoutIdLst>
    <p:sldLayoutId id="214748374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grpSp>
        <p:nvGrpSpPr>
          <p:cNvPr id="2" name="Group 1">
            <a:extLst>
              <a:ext uri="{FF2B5EF4-FFF2-40B4-BE49-F238E27FC236}">
                <a16:creationId xmlns:a16="http://schemas.microsoft.com/office/drawing/2014/main" id="{2A1C658A-A327-B74B-AB90-9B6FE7980625}"/>
              </a:ext>
            </a:extLst>
          </p:cNvPr>
          <p:cNvGrpSpPr/>
          <p:nvPr userDrawn="1"/>
        </p:nvGrpSpPr>
        <p:grpSpPr>
          <a:xfrm>
            <a:off x="0" y="-3"/>
            <a:ext cx="12192000" cy="6858003"/>
            <a:chOff x="0" y="-3"/>
            <a:chExt cx="12192000" cy="6858003"/>
          </a:xfrm>
        </p:grpSpPr>
        <p:pic>
          <p:nvPicPr>
            <p:cNvPr id="10" name="Picture 9">
              <a:extLst>
                <a:ext uri="{FF2B5EF4-FFF2-40B4-BE49-F238E27FC236}">
                  <a16:creationId xmlns:a16="http://schemas.microsoft.com/office/drawing/2014/main" id="{CD61E42E-92A8-C649-A9DB-CD4E2F6E3920}"/>
                </a:ext>
              </a:extLst>
            </p:cNvPr>
            <p:cNvPicPr>
              <a:picLocks noChangeAspect="1"/>
            </p:cNvPicPr>
            <p:nvPr userDrawn="1"/>
          </p:nvPicPr>
          <p:blipFill>
            <a:blip r:embed="rId3"/>
            <a:src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A24DFC0F-32B8-8C48-9E40-5718A16381AF}"/>
                </a:ext>
              </a:extLst>
            </p:cNvPr>
            <p:cNvSpPr/>
            <p:nvPr userDrawn="1"/>
          </p:nvSpPr>
          <p:spPr>
            <a:xfrm>
              <a:off x="0" y="-3"/>
              <a:ext cx="6096000" cy="6858002"/>
            </a:xfrm>
            <a:prstGeom prst="rect">
              <a:avLst/>
            </a:prstGeom>
            <a:gradFill>
              <a:gsLst>
                <a:gs pos="0">
                  <a:schemeClr val="accent1">
                    <a:lumMod val="5000"/>
                    <a:lumOff val="95000"/>
                    <a:alpha val="0"/>
                  </a:schemeClr>
                </a:gs>
                <a:gs pos="40000">
                  <a:srgbClr val="000000">
                    <a:alpha val="80000"/>
                  </a:srgbClr>
                </a:gs>
                <a:gs pos="99000">
                  <a:srgbClr val="000000">
                    <a:alpha val="9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p>
          </p:txBody>
        </p:sp>
        <p:pic>
          <p:nvPicPr>
            <p:cNvPr id="13" name="Picture 12" descr="A picture containing logo&#10;&#10;Description automatically generated">
              <a:extLst>
                <a:ext uri="{FF2B5EF4-FFF2-40B4-BE49-F238E27FC236}">
                  <a16:creationId xmlns:a16="http://schemas.microsoft.com/office/drawing/2014/main" id="{D471816A-0A6A-ED4A-9028-B5D611E2E756}"/>
                </a:ext>
              </a:extLst>
            </p:cNvPr>
            <p:cNvPicPr>
              <a:picLocks noChangeAspect="1"/>
            </p:cNvPicPr>
            <p:nvPr userDrawn="1"/>
          </p:nvPicPr>
          <p:blipFill rotWithShape="1">
            <a:blip r:embed="rId4">
              <a:alphaModFix amt="60000"/>
            </a:blip>
            <a:srcRect l="1639" t="-356" b="35911"/>
            <a:stretch/>
          </p:blipFill>
          <p:spPr>
            <a:xfrm>
              <a:off x="0" y="2438400"/>
              <a:ext cx="9278112" cy="4419598"/>
            </a:xfrm>
            <a:prstGeom prst="rect">
              <a:avLst/>
            </a:prstGeom>
          </p:spPr>
        </p:pic>
        <p:pic>
          <p:nvPicPr>
            <p:cNvPr id="14" name="Graphic 13">
              <a:extLst>
                <a:ext uri="{FF2B5EF4-FFF2-40B4-BE49-F238E27FC236}">
                  <a16:creationId xmlns:a16="http://schemas.microsoft.com/office/drawing/2014/main" id="{44DB682A-AA24-7C4E-B811-9D3317AC199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0097" r="17824"/>
            <a:stretch/>
          </p:blipFill>
          <p:spPr>
            <a:xfrm>
              <a:off x="0" y="0"/>
              <a:ext cx="574766" cy="6858000"/>
            </a:xfrm>
            <a:prstGeom prst="rect">
              <a:avLst/>
            </a:prstGeom>
          </p:spPr>
        </p:pic>
      </p:grpSp>
      <p:sp>
        <p:nvSpPr>
          <p:cNvPr id="16" name="Google Shape;33;p40">
            <a:extLst>
              <a:ext uri="{FF2B5EF4-FFF2-40B4-BE49-F238E27FC236}">
                <a16:creationId xmlns:a16="http://schemas.microsoft.com/office/drawing/2014/main" id="{B3EF2102-F2F0-D540-AC1E-75497072777B}"/>
              </a:ext>
            </a:extLst>
          </p:cNvPr>
          <p:cNvSpPr txBox="1"/>
          <p:nvPr userDrawn="1"/>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lt2"/>
                </a:solidFill>
                <a:latin typeface="Arial"/>
                <a:ea typeface="Arial"/>
                <a:cs typeface="Arial"/>
                <a:sym typeface="Arial"/>
              </a:rPr>
              <a:t>www.primerevenue.com</a:t>
            </a:r>
            <a:r>
              <a:rPr lang="en-US" sz="800" dirty="0">
                <a:solidFill>
                  <a:schemeClr val="lt2"/>
                </a:solidFill>
                <a:latin typeface="Arial"/>
                <a:ea typeface="Arial"/>
                <a:cs typeface="Arial"/>
                <a:sym typeface="Arial"/>
              </a:rPr>
              <a:t> | </a:t>
            </a:r>
            <a:fld id="{00000000-1234-1234-1234-123412341234}" type="slidenum">
              <a:rPr lang="en-US" sz="800">
                <a:solidFill>
                  <a:schemeClr val="lt2"/>
                </a:solidFill>
                <a:latin typeface="Arial"/>
                <a:ea typeface="Arial"/>
                <a:cs typeface="Arial"/>
                <a:sym typeface="Arial"/>
              </a:rPr>
              <a:t>‹#›</a:t>
            </a:fld>
            <a:endParaRPr sz="800" dirty="0">
              <a:solidFill>
                <a:schemeClr val="lt2"/>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74766"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spTree>
    <p:extLst>
      <p:ext uri="{BB962C8B-B14F-4D97-AF65-F5344CB8AC3E}">
        <p14:creationId xmlns:p14="http://schemas.microsoft.com/office/powerpoint/2010/main" val="3305629814"/>
      </p:ext>
    </p:extLst>
  </p:cSld>
  <p:clrMap bg1="lt1" tx1="dk1" bg2="dk2" tx2="lt2" accent1="accent1" accent2="accent2" accent3="accent3" accent4="accent4" accent5="accent5" accent6="accent6" hlink="hlink" folHlink="folHlink"/>
  <p:sldLayoutIdLst>
    <p:sldLayoutId id="214748378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grpSp>
        <p:nvGrpSpPr>
          <p:cNvPr id="3" name="Group 2">
            <a:extLst>
              <a:ext uri="{FF2B5EF4-FFF2-40B4-BE49-F238E27FC236}">
                <a16:creationId xmlns:a16="http://schemas.microsoft.com/office/drawing/2014/main" id="{8B9F3DB3-A472-0140-96CA-DA5C151BD2DC}"/>
              </a:ext>
            </a:extLst>
          </p:cNvPr>
          <p:cNvGrpSpPr/>
          <p:nvPr userDrawn="1"/>
        </p:nvGrpSpPr>
        <p:grpSpPr>
          <a:xfrm>
            <a:off x="0" y="-3"/>
            <a:ext cx="12192000" cy="6858003"/>
            <a:chOff x="0" y="-3"/>
            <a:chExt cx="12192000" cy="6858003"/>
          </a:xfrm>
        </p:grpSpPr>
        <p:pic>
          <p:nvPicPr>
            <p:cNvPr id="9" name="Picture 8" descr="A person showing a computer to another person&#10;&#10;Description automatically generated with medium confidence">
              <a:extLst>
                <a:ext uri="{FF2B5EF4-FFF2-40B4-BE49-F238E27FC236}">
                  <a16:creationId xmlns:a16="http://schemas.microsoft.com/office/drawing/2014/main" id="{C87DAFBF-2BE6-D841-BA4A-0A1EBF8A504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FCDE61A8-0D29-5B47-B181-00A585A2830D}"/>
                </a:ext>
              </a:extLst>
            </p:cNvPr>
            <p:cNvSpPr/>
            <p:nvPr userDrawn="1"/>
          </p:nvSpPr>
          <p:spPr>
            <a:xfrm>
              <a:off x="0" y="-3"/>
              <a:ext cx="6096000" cy="6858002"/>
            </a:xfrm>
            <a:prstGeom prst="rect">
              <a:avLst/>
            </a:prstGeom>
            <a:gradFill>
              <a:gsLst>
                <a:gs pos="0">
                  <a:schemeClr val="accent1">
                    <a:lumMod val="5000"/>
                    <a:lumOff val="95000"/>
                    <a:alpha val="0"/>
                  </a:schemeClr>
                </a:gs>
                <a:gs pos="40000">
                  <a:srgbClr val="000000">
                    <a:alpha val="80000"/>
                  </a:srgbClr>
                </a:gs>
                <a:gs pos="99000">
                  <a:srgbClr val="000000">
                    <a:alpha val="9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logo&#10;&#10;Description automatically generated">
              <a:extLst>
                <a:ext uri="{FF2B5EF4-FFF2-40B4-BE49-F238E27FC236}">
                  <a16:creationId xmlns:a16="http://schemas.microsoft.com/office/drawing/2014/main" id="{85DB367B-7570-BB4A-BB54-7A1CBB54FBBB}"/>
                </a:ext>
              </a:extLst>
            </p:cNvPr>
            <p:cNvPicPr>
              <a:picLocks noChangeAspect="1"/>
            </p:cNvPicPr>
            <p:nvPr userDrawn="1"/>
          </p:nvPicPr>
          <p:blipFill rotWithShape="1">
            <a:blip r:embed="rId4">
              <a:alphaModFix amt="60000"/>
            </a:blip>
            <a:srcRect l="1639" t="-356" b="35911"/>
            <a:stretch/>
          </p:blipFill>
          <p:spPr>
            <a:xfrm>
              <a:off x="0" y="2438400"/>
              <a:ext cx="9278112" cy="4419598"/>
            </a:xfrm>
            <a:prstGeom prst="rect">
              <a:avLst/>
            </a:prstGeom>
          </p:spPr>
        </p:pic>
        <p:pic>
          <p:nvPicPr>
            <p:cNvPr id="18" name="Graphic 17">
              <a:extLst>
                <a:ext uri="{FF2B5EF4-FFF2-40B4-BE49-F238E27FC236}">
                  <a16:creationId xmlns:a16="http://schemas.microsoft.com/office/drawing/2014/main" id="{EAF33E19-DF74-EB4C-A239-C81AFF42BF3A}"/>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0097" r="17824"/>
            <a:stretch/>
          </p:blipFill>
          <p:spPr>
            <a:xfrm>
              <a:off x="0" y="0"/>
              <a:ext cx="574766" cy="6858000"/>
            </a:xfrm>
            <a:prstGeom prst="rect">
              <a:avLst/>
            </a:prstGeom>
          </p:spPr>
        </p:pic>
      </p:grpSp>
      <p:sp>
        <p:nvSpPr>
          <p:cNvPr id="16" name="Google Shape;33;p40">
            <a:extLst>
              <a:ext uri="{FF2B5EF4-FFF2-40B4-BE49-F238E27FC236}">
                <a16:creationId xmlns:a16="http://schemas.microsoft.com/office/drawing/2014/main" id="{B3EF2102-F2F0-D540-AC1E-75497072777B}"/>
              </a:ext>
            </a:extLst>
          </p:cNvPr>
          <p:cNvSpPr txBox="1"/>
          <p:nvPr userDrawn="1"/>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lt2"/>
                </a:solidFill>
                <a:latin typeface="Arial"/>
                <a:ea typeface="Arial"/>
                <a:cs typeface="Arial"/>
                <a:sym typeface="Arial"/>
              </a:rPr>
              <a:t>www.primerevenue.com</a:t>
            </a:r>
            <a:r>
              <a:rPr lang="en-US" sz="800" dirty="0">
                <a:solidFill>
                  <a:schemeClr val="lt2"/>
                </a:solidFill>
                <a:latin typeface="Arial"/>
                <a:ea typeface="Arial"/>
                <a:cs typeface="Arial"/>
                <a:sym typeface="Arial"/>
              </a:rPr>
              <a:t> | </a:t>
            </a:r>
            <a:fld id="{00000000-1234-1234-1234-123412341234}" type="slidenum">
              <a:rPr lang="en-US" sz="800">
                <a:solidFill>
                  <a:schemeClr val="lt2"/>
                </a:solidFill>
                <a:latin typeface="Arial"/>
                <a:ea typeface="Arial"/>
                <a:cs typeface="Arial"/>
                <a:sym typeface="Arial"/>
              </a:rPr>
              <a:t>‹#›</a:t>
            </a:fld>
            <a:endParaRPr sz="800" dirty="0">
              <a:solidFill>
                <a:schemeClr val="lt2"/>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74766"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spTree>
    <p:extLst>
      <p:ext uri="{BB962C8B-B14F-4D97-AF65-F5344CB8AC3E}">
        <p14:creationId xmlns:p14="http://schemas.microsoft.com/office/powerpoint/2010/main" val="4112173419"/>
      </p:ext>
    </p:extLst>
  </p:cSld>
  <p:clrMap bg1="lt1" tx1="dk1" bg2="dk2" tx2="lt2" accent1="accent1" accent2="accent2" accent3="accent3" accent4="accent4" accent5="accent5" accent6="accent6" hlink="hlink" folHlink="folHlink"/>
  <p:sldLayoutIdLst>
    <p:sldLayoutId id="21474837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grpSp>
        <p:nvGrpSpPr>
          <p:cNvPr id="2" name="Group 1">
            <a:extLst>
              <a:ext uri="{FF2B5EF4-FFF2-40B4-BE49-F238E27FC236}">
                <a16:creationId xmlns:a16="http://schemas.microsoft.com/office/drawing/2014/main" id="{9E2F81B3-52E3-F048-9FBB-F7EE0640F4AA}"/>
              </a:ext>
            </a:extLst>
          </p:cNvPr>
          <p:cNvGrpSpPr/>
          <p:nvPr userDrawn="1"/>
        </p:nvGrpSpPr>
        <p:grpSpPr>
          <a:xfrm>
            <a:off x="0" y="-3"/>
            <a:ext cx="12192000" cy="6858003"/>
            <a:chOff x="0" y="-3"/>
            <a:chExt cx="12192000" cy="6858003"/>
          </a:xfrm>
        </p:grpSpPr>
        <p:pic>
          <p:nvPicPr>
            <p:cNvPr id="10" name="Picture 9" descr="A few men looking at a computer&#10;&#10;Description automatically generated with low confidence">
              <a:extLst>
                <a:ext uri="{FF2B5EF4-FFF2-40B4-BE49-F238E27FC236}">
                  <a16:creationId xmlns:a16="http://schemas.microsoft.com/office/drawing/2014/main" id="{47BCACA1-8A2F-E542-8645-32149A99B4D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9BDAA57B-0BEB-7549-8B45-73857D06269F}"/>
                </a:ext>
              </a:extLst>
            </p:cNvPr>
            <p:cNvSpPr/>
            <p:nvPr userDrawn="1"/>
          </p:nvSpPr>
          <p:spPr>
            <a:xfrm>
              <a:off x="0" y="-3"/>
              <a:ext cx="6096000" cy="6858002"/>
            </a:xfrm>
            <a:prstGeom prst="rect">
              <a:avLst/>
            </a:prstGeom>
            <a:gradFill>
              <a:gsLst>
                <a:gs pos="0">
                  <a:schemeClr val="accent1">
                    <a:lumMod val="5000"/>
                    <a:lumOff val="95000"/>
                    <a:alpha val="0"/>
                  </a:schemeClr>
                </a:gs>
                <a:gs pos="40000">
                  <a:srgbClr val="000000">
                    <a:alpha val="80000"/>
                  </a:srgbClr>
                </a:gs>
                <a:gs pos="99000">
                  <a:srgbClr val="000000">
                    <a:alpha val="9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ogo&#10;&#10;Description automatically generated">
              <a:extLst>
                <a:ext uri="{FF2B5EF4-FFF2-40B4-BE49-F238E27FC236}">
                  <a16:creationId xmlns:a16="http://schemas.microsoft.com/office/drawing/2014/main" id="{C8960441-A029-854A-BC56-16E9C690F016}"/>
                </a:ext>
              </a:extLst>
            </p:cNvPr>
            <p:cNvPicPr>
              <a:picLocks noChangeAspect="1"/>
            </p:cNvPicPr>
            <p:nvPr userDrawn="1"/>
          </p:nvPicPr>
          <p:blipFill rotWithShape="1">
            <a:blip r:embed="rId4">
              <a:alphaModFix amt="60000"/>
            </a:blip>
            <a:srcRect l="1639" t="-356" b="35911"/>
            <a:stretch/>
          </p:blipFill>
          <p:spPr>
            <a:xfrm>
              <a:off x="0" y="2438400"/>
              <a:ext cx="9278112" cy="4419598"/>
            </a:xfrm>
            <a:prstGeom prst="rect">
              <a:avLst/>
            </a:prstGeom>
          </p:spPr>
        </p:pic>
        <p:pic>
          <p:nvPicPr>
            <p:cNvPr id="19" name="Graphic 18">
              <a:extLst>
                <a:ext uri="{FF2B5EF4-FFF2-40B4-BE49-F238E27FC236}">
                  <a16:creationId xmlns:a16="http://schemas.microsoft.com/office/drawing/2014/main" id="{737EBCA9-A756-AD44-ACC2-31154F937E75}"/>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0097" r="17824"/>
            <a:stretch/>
          </p:blipFill>
          <p:spPr>
            <a:xfrm>
              <a:off x="0" y="0"/>
              <a:ext cx="574766" cy="6858000"/>
            </a:xfrm>
            <a:prstGeom prst="rect">
              <a:avLst/>
            </a:prstGeom>
          </p:spPr>
        </p:pic>
      </p:grpSp>
      <p:sp>
        <p:nvSpPr>
          <p:cNvPr id="16" name="Google Shape;33;p40">
            <a:extLst>
              <a:ext uri="{FF2B5EF4-FFF2-40B4-BE49-F238E27FC236}">
                <a16:creationId xmlns:a16="http://schemas.microsoft.com/office/drawing/2014/main" id="{B3EF2102-F2F0-D540-AC1E-75497072777B}"/>
              </a:ext>
            </a:extLst>
          </p:cNvPr>
          <p:cNvSpPr txBox="1"/>
          <p:nvPr userDrawn="1"/>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lt2"/>
                </a:solidFill>
                <a:latin typeface="Arial"/>
                <a:ea typeface="Arial"/>
                <a:cs typeface="Arial"/>
                <a:sym typeface="Arial"/>
              </a:rPr>
              <a:t>www.primerevenue.com</a:t>
            </a:r>
            <a:r>
              <a:rPr lang="en-US" sz="800" dirty="0">
                <a:solidFill>
                  <a:schemeClr val="lt2"/>
                </a:solidFill>
                <a:latin typeface="Arial"/>
                <a:ea typeface="Arial"/>
                <a:cs typeface="Arial"/>
                <a:sym typeface="Arial"/>
              </a:rPr>
              <a:t> | </a:t>
            </a:r>
            <a:fld id="{00000000-1234-1234-1234-123412341234}" type="slidenum">
              <a:rPr lang="en-US" sz="800">
                <a:solidFill>
                  <a:schemeClr val="lt2"/>
                </a:solidFill>
                <a:latin typeface="Arial"/>
                <a:ea typeface="Arial"/>
                <a:cs typeface="Arial"/>
                <a:sym typeface="Arial"/>
              </a:rPr>
              <a:t>‹#›</a:t>
            </a:fld>
            <a:endParaRPr sz="800" dirty="0">
              <a:solidFill>
                <a:schemeClr val="lt2"/>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74766"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spTree>
    <p:extLst>
      <p:ext uri="{BB962C8B-B14F-4D97-AF65-F5344CB8AC3E}">
        <p14:creationId xmlns:p14="http://schemas.microsoft.com/office/powerpoint/2010/main" val="1037028226"/>
      </p:ext>
    </p:extLst>
  </p:cSld>
  <p:clrMap bg1="lt1" tx1="dk1" bg2="dk2" tx2="lt2" accent1="accent1" accent2="accent2" accent3="accent3" accent4="accent4" accent5="accent5" accent6="accent6" hlink="hlink" folHlink="folHlink"/>
  <p:sldLayoutIdLst>
    <p:sldLayoutId id="21474837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grpSp>
        <p:nvGrpSpPr>
          <p:cNvPr id="4" name="Group 3">
            <a:extLst>
              <a:ext uri="{FF2B5EF4-FFF2-40B4-BE49-F238E27FC236}">
                <a16:creationId xmlns:a16="http://schemas.microsoft.com/office/drawing/2014/main" id="{BE784527-8481-4746-BE6D-F8DB0F5BA172}"/>
              </a:ext>
            </a:extLst>
          </p:cNvPr>
          <p:cNvGrpSpPr/>
          <p:nvPr userDrawn="1"/>
        </p:nvGrpSpPr>
        <p:grpSpPr>
          <a:xfrm>
            <a:off x="0" y="-3"/>
            <a:ext cx="12192000" cy="6858003"/>
            <a:chOff x="0" y="-3"/>
            <a:chExt cx="12192000" cy="6858003"/>
          </a:xfrm>
        </p:grpSpPr>
        <p:pic>
          <p:nvPicPr>
            <p:cNvPr id="9" name="Picture 8" descr="A person talking on the phone&#10;&#10;Description automatically generated with medium confidence">
              <a:extLst>
                <a:ext uri="{FF2B5EF4-FFF2-40B4-BE49-F238E27FC236}">
                  <a16:creationId xmlns:a16="http://schemas.microsoft.com/office/drawing/2014/main" id="{F130F85E-346E-D548-9AC7-BF6B8C03D0C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F567F17F-CC7A-C843-825C-53AD4023A0BA}"/>
                </a:ext>
              </a:extLst>
            </p:cNvPr>
            <p:cNvSpPr/>
            <p:nvPr userDrawn="1"/>
          </p:nvSpPr>
          <p:spPr>
            <a:xfrm>
              <a:off x="0" y="-3"/>
              <a:ext cx="6096000" cy="6858002"/>
            </a:xfrm>
            <a:prstGeom prst="rect">
              <a:avLst/>
            </a:prstGeom>
            <a:gradFill>
              <a:gsLst>
                <a:gs pos="0">
                  <a:schemeClr val="accent1">
                    <a:lumMod val="5000"/>
                    <a:lumOff val="95000"/>
                    <a:alpha val="0"/>
                  </a:schemeClr>
                </a:gs>
                <a:gs pos="40000">
                  <a:srgbClr val="000000">
                    <a:alpha val="80000"/>
                  </a:srgbClr>
                </a:gs>
                <a:gs pos="99000">
                  <a:srgbClr val="000000">
                    <a:alpha val="9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logo&#10;&#10;Description automatically generated">
              <a:extLst>
                <a:ext uri="{FF2B5EF4-FFF2-40B4-BE49-F238E27FC236}">
                  <a16:creationId xmlns:a16="http://schemas.microsoft.com/office/drawing/2014/main" id="{65B5F84F-55D6-794A-9777-7F88FE184422}"/>
                </a:ext>
              </a:extLst>
            </p:cNvPr>
            <p:cNvPicPr>
              <a:picLocks noChangeAspect="1"/>
            </p:cNvPicPr>
            <p:nvPr userDrawn="1"/>
          </p:nvPicPr>
          <p:blipFill rotWithShape="1">
            <a:blip r:embed="rId4">
              <a:alphaModFix amt="60000"/>
            </a:blip>
            <a:srcRect l="1639" t="-356" b="35911"/>
            <a:stretch/>
          </p:blipFill>
          <p:spPr>
            <a:xfrm>
              <a:off x="0" y="2438400"/>
              <a:ext cx="9278112" cy="4419598"/>
            </a:xfrm>
            <a:prstGeom prst="rect">
              <a:avLst/>
            </a:prstGeom>
          </p:spPr>
        </p:pic>
        <p:pic>
          <p:nvPicPr>
            <p:cNvPr id="18" name="Graphic 17">
              <a:extLst>
                <a:ext uri="{FF2B5EF4-FFF2-40B4-BE49-F238E27FC236}">
                  <a16:creationId xmlns:a16="http://schemas.microsoft.com/office/drawing/2014/main" id="{7E26389D-324C-A64E-8A02-3D6A51BA3E3D}"/>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0097" r="17824"/>
            <a:stretch/>
          </p:blipFill>
          <p:spPr>
            <a:xfrm>
              <a:off x="0" y="0"/>
              <a:ext cx="574766" cy="6858000"/>
            </a:xfrm>
            <a:prstGeom prst="rect">
              <a:avLst/>
            </a:prstGeom>
          </p:spPr>
        </p:pic>
      </p:grpSp>
      <p:sp>
        <p:nvSpPr>
          <p:cNvPr id="16" name="Google Shape;33;p40">
            <a:extLst>
              <a:ext uri="{FF2B5EF4-FFF2-40B4-BE49-F238E27FC236}">
                <a16:creationId xmlns:a16="http://schemas.microsoft.com/office/drawing/2014/main" id="{B3EF2102-F2F0-D540-AC1E-75497072777B}"/>
              </a:ext>
            </a:extLst>
          </p:cNvPr>
          <p:cNvSpPr txBox="1"/>
          <p:nvPr userDrawn="1"/>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lt2"/>
                </a:solidFill>
                <a:latin typeface="Arial"/>
                <a:ea typeface="Arial"/>
                <a:cs typeface="Arial"/>
                <a:sym typeface="Arial"/>
              </a:rPr>
              <a:t>www.primerevenue.com</a:t>
            </a:r>
            <a:r>
              <a:rPr lang="en-US" sz="800" dirty="0">
                <a:solidFill>
                  <a:schemeClr val="lt2"/>
                </a:solidFill>
                <a:latin typeface="Arial"/>
                <a:ea typeface="Arial"/>
                <a:cs typeface="Arial"/>
                <a:sym typeface="Arial"/>
              </a:rPr>
              <a:t> | </a:t>
            </a:r>
            <a:fld id="{00000000-1234-1234-1234-123412341234}" type="slidenum">
              <a:rPr lang="en-US" sz="800">
                <a:solidFill>
                  <a:schemeClr val="lt2"/>
                </a:solidFill>
                <a:latin typeface="Arial"/>
                <a:ea typeface="Arial"/>
                <a:cs typeface="Arial"/>
                <a:sym typeface="Arial"/>
              </a:rPr>
              <a:t>‹#›</a:t>
            </a:fld>
            <a:endParaRPr sz="800" dirty="0">
              <a:solidFill>
                <a:schemeClr val="lt2"/>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74766"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spTree>
    <p:extLst>
      <p:ext uri="{BB962C8B-B14F-4D97-AF65-F5344CB8AC3E}">
        <p14:creationId xmlns:p14="http://schemas.microsoft.com/office/powerpoint/2010/main" val="3636147208"/>
      </p:ext>
    </p:extLst>
  </p:cSld>
  <p:clrMap bg1="lt1" tx1="dk1" bg2="dk2" tx2="lt2" accent1="accent1" accent2="accent2" accent3="accent3" accent4="accent4" accent5="accent5" accent6="accent6" hlink="hlink" folHlink="folHlink"/>
  <p:sldLayoutIdLst>
    <p:sldLayoutId id="214748379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grpSp>
        <p:nvGrpSpPr>
          <p:cNvPr id="2" name="Group 1">
            <a:extLst>
              <a:ext uri="{FF2B5EF4-FFF2-40B4-BE49-F238E27FC236}">
                <a16:creationId xmlns:a16="http://schemas.microsoft.com/office/drawing/2014/main" id="{26D11C85-0F13-254C-9FBA-3ECBEF6BC92E}"/>
              </a:ext>
            </a:extLst>
          </p:cNvPr>
          <p:cNvGrpSpPr/>
          <p:nvPr userDrawn="1"/>
        </p:nvGrpSpPr>
        <p:grpSpPr>
          <a:xfrm>
            <a:off x="0" y="-3"/>
            <a:ext cx="12192000" cy="6858003"/>
            <a:chOff x="0" y="-3"/>
            <a:chExt cx="12192000" cy="6858003"/>
          </a:xfrm>
        </p:grpSpPr>
        <p:pic>
          <p:nvPicPr>
            <p:cNvPr id="10" name="Picture 9" descr="A person using a computer&#10;&#10;Description automatically generated with low confidence">
              <a:extLst>
                <a:ext uri="{FF2B5EF4-FFF2-40B4-BE49-F238E27FC236}">
                  <a16:creationId xmlns:a16="http://schemas.microsoft.com/office/drawing/2014/main" id="{45D47D92-62C1-8042-B504-1552B009DED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FCB0BA32-2F31-074E-B303-C0918C072ABD}"/>
                </a:ext>
              </a:extLst>
            </p:cNvPr>
            <p:cNvSpPr/>
            <p:nvPr userDrawn="1"/>
          </p:nvSpPr>
          <p:spPr>
            <a:xfrm>
              <a:off x="0" y="-3"/>
              <a:ext cx="6096000" cy="6858002"/>
            </a:xfrm>
            <a:prstGeom prst="rect">
              <a:avLst/>
            </a:prstGeom>
            <a:gradFill>
              <a:gsLst>
                <a:gs pos="0">
                  <a:schemeClr val="accent1">
                    <a:lumMod val="5000"/>
                    <a:lumOff val="95000"/>
                    <a:alpha val="0"/>
                  </a:schemeClr>
                </a:gs>
                <a:gs pos="40000">
                  <a:srgbClr val="000000">
                    <a:alpha val="80000"/>
                  </a:srgbClr>
                </a:gs>
                <a:gs pos="99000">
                  <a:srgbClr val="000000">
                    <a:alpha val="9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logo&#10;&#10;Description automatically generated">
              <a:extLst>
                <a:ext uri="{FF2B5EF4-FFF2-40B4-BE49-F238E27FC236}">
                  <a16:creationId xmlns:a16="http://schemas.microsoft.com/office/drawing/2014/main" id="{80E94C7E-A93D-244D-88F7-03AD17C0CC2C}"/>
                </a:ext>
              </a:extLst>
            </p:cNvPr>
            <p:cNvPicPr>
              <a:picLocks noChangeAspect="1"/>
            </p:cNvPicPr>
            <p:nvPr userDrawn="1"/>
          </p:nvPicPr>
          <p:blipFill rotWithShape="1">
            <a:blip r:embed="rId4">
              <a:alphaModFix amt="60000"/>
            </a:blip>
            <a:srcRect l="1639" t="-356" b="35911"/>
            <a:stretch/>
          </p:blipFill>
          <p:spPr>
            <a:xfrm>
              <a:off x="0" y="2438400"/>
              <a:ext cx="9278112" cy="4419598"/>
            </a:xfrm>
            <a:prstGeom prst="rect">
              <a:avLst/>
            </a:prstGeom>
          </p:spPr>
        </p:pic>
        <p:pic>
          <p:nvPicPr>
            <p:cNvPr id="19" name="Graphic 18">
              <a:extLst>
                <a:ext uri="{FF2B5EF4-FFF2-40B4-BE49-F238E27FC236}">
                  <a16:creationId xmlns:a16="http://schemas.microsoft.com/office/drawing/2014/main" id="{0DEBF540-7B89-FD41-8B20-32A04C48E05E}"/>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0097" r="17824"/>
            <a:stretch/>
          </p:blipFill>
          <p:spPr>
            <a:xfrm>
              <a:off x="0" y="0"/>
              <a:ext cx="574766" cy="6858000"/>
            </a:xfrm>
            <a:prstGeom prst="rect">
              <a:avLst/>
            </a:prstGeom>
          </p:spPr>
        </p:pic>
      </p:grpSp>
      <p:sp>
        <p:nvSpPr>
          <p:cNvPr id="16" name="Google Shape;33;p40">
            <a:extLst>
              <a:ext uri="{FF2B5EF4-FFF2-40B4-BE49-F238E27FC236}">
                <a16:creationId xmlns:a16="http://schemas.microsoft.com/office/drawing/2014/main" id="{B3EF2102-F2F0-D540-AC1E-75497072777B}"/>
              </a:ext>
            </a:extLst>
          </p:cNvPr>
          <p:cNvSpPr txBox="1"/>
          <p:nvPr userDrawn="1"/>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lt2"/>
                </a:solidFill>
                <a:latin typeface="Arial"/>
                <a:ea typeface="Arial"/>
                <a:cs typeface="Arial"/>
                <a:sym typeface="Arial"/>
              </a:rPr>
              <a:t>www.primerevenue.com</a:t>
            </a:r>
            <a:r>
              <a:rPr lang="en-US" sz="800" dirty="0">
                <a:solidFill>
                  <a:schemeClr val="lt2"/>
                </a:solidFill>
                <a:latin typeface="Arial"/>
                <a:ea typeface="Arial"/>
                <a:cs typeface="Arial"/>
                <a:sym typeface="Arial"/>
              </a:rPr>
              <a:t> | </a:t>
            </a:r>
            <a:fld id="{00000000-1234-1234-1234-123412341234}" type="slidenum">
              <a:rPr lang="en-US" sz="800">
                <a:solidFill>
                  <a:schemeClr val="lt2"/>
                </a:solidFill>
                <a:latin typeface="Arial"/>
                <a:ea typeface="Arial"/>
                <a:cs typeface="Arial"/>
                <a:sym typeface="Arial"/>
              </a:rPr>
              <a:t>‹#›</a:t>
            </a:fld>
            <a:endParaRPr sz="800" dirty="0">
              <a:solidFill>
                <a:schemeClr val="lt2"/>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74766"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spTree>
    <p:extLst>
      <p:ext uri="{BB962C8B-B14F-4D97-AF65-F5344CB8AC3E}">
        <p14:creationId xmlns:p14="http://schemas.microsoft.com/office/powerpoint/2010/main" val="1074931183"/>
      </p:ext>
    </p:extLst>
  </p:cSld>
  <p:clrMap bg1="lt1" tx1="dk1" bg2="dk2" tx2="lt2" accent1="accent1" accent2="accent2" accent3="accent3" accent4="accent4" accent5="accent5" accent6="accent6" hlink="hlink" folHlink="folHlink"/>
  <p:sldLayoutIdLst>
    <p:sldLayoutId id="214748379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grpSp>
        <p:nvGrpSpPr>
          <p:cNvPr id="3" name="Group 2">
            <a:extLst>
              <a:ext uri="{FF2B5EF4-FFF2-40B4-BE49-F238E27FC236}">
                <a16:creationId xmlns:a16="http://schemas.microsoft.com/office/drawing/2014/main" id="{0C8D7B84-0FAA-8843-89D5-7632A6E528ED}"/>
              </a:ext>
            </a:extLst>
          </p:cNvPr>
          <p:cNvGrpSpPr/>
          <p:nvPr userDrawn="1"/>
        </p:nvGrpSpPr>
        <p:grpSpPr>
          <a:xfrm>
            <a:off x="0" y="-3"/>
            <a:ext cx="12192000" cy="6858003"/>
            <a:chOff x="0" y="-3"/>
            <a:chExt cx="12192000" cy="6858003"/>
          </a:xfrm>
        </p:grpSpPr>
        <p:pic>
          <p:nvPicPr>
            <p:cNvPr id="9" name="Picture 8">
              <a:extLst>
                <a:ext uri="{FF2B5EF4-FFF2-40B4-BE49-F238E27FC236}">
                  <a16:creationId xmlns:a16="http://schemas.microsoft.com/office/drawing/2014/main" id="{5CC0649E-1F99-0747-ABD2-8200FF9AD6F6}"/>
                </a:ext>
              </a:extLst>
            </p:cNvPr>
            <p:cNvPicPr>
              <a:picLocks noChangeAspect="1"/>
            </p:cNvPicPr>
            <p:nvPr userDrawn="1"/>
          </p:nvPicPr>
          <p:blipFill>
            <a:blip r:embed="rId3"/>
            <a:src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2FEDABC1-E3B1-1E43-A70D-F4EA6C6119E6}"/>
                </a:ext>
              </a:extLst>
            </p:cNvPr>
            <p:cNvSpPr/>
            <p:nvPr userDrawn="1"/>
          </p:nvSpPr>
          <p:spPr>
            <a:xfrm>
              <a:off x="0" y="-3"/>
              <a:ext cx="6096000" cy="6858002"/>
            </a:xfrm>
            <a:prstGeom prst="rect">
              <a:avLst/>
            </a:prstGeom>
            <a:gradFill>
              <a:gsLst>
                <a:gs pos="0">
                  <a:schemeClr val="accent1">
                    <a:lumMod val="5000"/>
                    <a:lumOff val="95000"/>
                    <a:alpha val="0"/>
                  </a:schemeClr>
                </a:gs>
                <a:gs pos="40000">
                  <a:srgbClr val="000000">
                    <a:alpha val="80000"/>
                  </a:srgbClr>
                </a:gs>
                <a:gs pos="99000">
                  <a:srgbClr val="000000">
                    <a:alpha val="9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icture containing logo&#10;&#10;Description automatically generated">
              <a:extLst>
                <a:ext uri="{FF2B5EF4-FFF2-40B4-BE49-F238E27FC236}">
                  <a16:creationId xmlns:a16="http://schemas.microsoft.com/office/drawing/2014/main" id="{14DCB196-F5FE-DF4C-8939-B3A6FCC2AEF8}"/>
                </a:ext>
              </a:extLst>
            </p:cNvPr>
            <p:cNvPicPr>
              <a:picLocks noChangeAspect="1"/>
            </p:cNvPicPr>
            <p:nvPr userDrawn="1"/>
          </p:nvPicPr>
          <p:blipFill rotWithShape="1">
            <a:blip r:embed="rId4">
              <a:alphaModFix amt="60000"/>
            </a:blip>
            <a:srcRect l="1639" t="-356" b="35911"/>
            <a:stretch/>
          </p:blipFill>
          <p:spPr>
            <a:xfrm>
              <a:off x="0" y="2438400"/>
              <a:ext cx="9278112" cy="4419598"/>
            </a:xfrm>
            <a:prstGeom prst="rect">
              <a:avLst/>
            </a:prstGeom>
          </p:spPr>
        </p:pic>
        <p:pic>
          <p:nvPicPr>
            <p:cNvPr id="18" name="Graphic 17">
              <a:extLst>
                <a:ext uri="{FF2B5EF4-FFF2-40B4-BE49-F238E27FC236}">
                  <a16:creationId xmlns:a16="http://schemas.microsoft.com/office/drawing/2014/main" id="{EC9BCD92-367B-5A41-A565-D49F483B9D87}"/>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70097" r="17824"/>
            <a:stretch/>
          </p:blipFill>
          <p:spPr>
            <a:xfrm>
              <a:off x="0" y="0"/>
              <a:ext cx="574766" cy="6858000"/>
            </a:xfrm>
            <a:prstGeom prst="rect">
              <a:avLst/>
            </a:prstGeom>
          </p:spPr>
        </p:pic>
      </p:grpSp>
      <p:sp>
        <p:nvSpPr>
          <p:cNvPr id="16" name="Google Shape;33;p40">
            <a:extLst>
              <a:ext uri="{FF2B5EF4-FFF2-40B4-BE49-F238E27FC236}">
                <a16:creationId xmlns:a16="http://schemas.microsoft.com/office/drawing/2014/main" id="{B3EF2102-F2F0-D540-AC1E-75497072777B}"/>
              </a:ext>
            </a:extLst>
          </p:cNvPr>
          <p:cNvSpPr txBox="1"/>
          <p:nvPr userDrawn="1"/>
        </p:nvSpPr>
        <p:spPr>
          <a:xfrm>
            <a:off x="10168467" y="6384714"/>
            <a:ext cx="2023533" cy="461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err="1">
                <a:solidFill>
                  <a:schemeClr val="lt2"/>
                </a:solidFill>
                <a:latin typeface="Arial"/>
                <a:ea typeface="Arial"/>
                <a:cs typeface="Arial"/>
                <a:sym typeface="Arial"/>
              </a:rPr>
              <a:t>www.primerevenue.com</a:t>
            </a:r>
            <a:r>
              <a:rPr lang="en-US" sz="800" dirty="0">
                <a:solidFill>
                  <a:schemeClr val="lt2"/>
                </a:solidFill>
                <a:latin typeface="Arial"/>
                <a:ea typeface="Arial"/>
                <a:cs typeface="Arial"/>
                <a:sym typeface="Arial"/>
              </a:rPr>
              <a:t> | </a:t>
            </a:r>
            <a:fld id="{00000000-1234-1234-1234-123412341234}" type="slidenum">
              <a:rPr lang="en-US" sz="800">
                <a:solidFill>
                  <a:schemeClr val="lt2"/>
                </a:solidFill>
                <a:latin typeface="Arial"/>
                <a:ea typeface="Arial"/>
                <a:cs typeface="Arial"/>
                <a:sym typeface="Arial"/>
              </a:rPr>
              <a:t>‹#›</a:t>
            </a:fld>
            <a:endParaRPr sz="800" dirty="0">
              <a:solidFill>
                <a:schemeClr val="lt2"/>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74766"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spTree>
    <p:extLst>
      <p:ext uri="{BB962C8B-B14F-4D97-AF65-F5344CB8AC3E}">
        <p14:creationId xmlns:p14="http://schemas.microsoft.com/office/powerpoint/2010/main" val="3866451816"/>
      </p:ext>
    </p:extLst>
  </p:cSld>
  <p:clrMap bg1="lt1" tx1="dk1" bg2="dk2" tx2="lt2" accent1="accent1" accent2="accent2" accent3="accent3" accent4="accent4" accent5="accent5" accent6="accent6" hlink="hlink" folHlink="folHlink"/>
  <p:sldLayoutIdLst>
    <p:sldLayoutId id="214748379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31"/>
        <p:cNvGrpSpPr/>
        <p:nvPr/>
      </p:nvGrpSpPr>
      <p:grpSpPr>
        <a:xfrm>
          <a:off x="0" y="0"/>
          <a:ext cx="0" cy="0"/>
          <a:chOff x="0" y="0"/>
          <a:chExt cx="0" cy="0"/>
        </a:xfrm>
      </p:grpSpPr>
      <p:sp>
        <p:nvSpPr>
          <p:cNvPr id="2" name="Rectangle 1">
            <a:extLst>
              <a:ext uri="{FF2B5EF4-FFF2-40B4-BE49-F238E27FC236}">
                <a16:creationId xmlns:a16="http://schemas.microsoft.com/office/drawing/2014/main" id="{F1EBA8D7-5AD7-2940-A161-273AA65F69FB}"/>
              </a:ext>
            </a:extLst>
          </p:cNvPr>
          <p:cNvSpPr/>
          <p:nvPr userDrawn="1"/>
        </p:nvSpPr>
        <p:spPr>
          <a:xfrm>
            <a:off x="0" y="11386"/>
            <a:ext cx="12192000" cy="683522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EC9BCD92-367B-5A41-A565-D49F483B9D8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70097" r="17824"/>
          <a:stretch/>
        </p:blipFill>
        <p:spPr>
          <a:xfrm>
            <a:off x="0" y="0"/>
            <a:ext cx="574766" cy="6858000"/>
          </a:xfrm>
          <a:prstGeom prst="rect">
            <a:avLst/>
          </a:prstGeom>
        </p:spPr>
      </p:pic>
      <p:sp>
        <p:nvSpPr>
          <p:cNvPr id="16" name="Google Shape;33;p40">
            <a:extLst>
              <a:ext uri="{FF2B5EF4-FFF2-40B4-BE49-F238E27FC236}">
                <a16:creationId xmlns:a16="http://schemas.microsoft.com/office/drawing/2014/main" id="{B3EF2102-F2F0-D540-AC1E-75497072777B}"/>
              </a:ext>
            </a:extLst>
          </p:cNvPr>
          <p:cNvSpPr txBox="1"/>
          <p:nvPr userDrawn="1"/>
        </p:nvSpPr>
        <p:spPr>
          <a:xfrm>
            <a:off x="4904990" y="6012480"/>
            <a:ext cx="2382015" cy="4619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1400" u="none" dirty="0">
                <a:solidFill>
                  <a:schemeClr val="bg1"/>
                </a:solidFill>
                <a:latin typeface="Arial"/>
                <a:ea typeface="Arial"/>
                <a:cs typeface="Arial"/>
                <a:sym typeface="Arial"/>
              </a:rPr>
              <a:t>www.primerevenue.</a:t>
            </a:r>
            <a:r>
              <a:rPr lang="en-US" sz="1400" u="none" baseline="0" dirty="0">
                <a:solidFill>
                  <a:schemeClr val="bg1"/>
                </a:solidFill>
                <a:latin typeface="Arial"/>
                <a:ea typeface="Arial"/>
                <a:cs typeface="Arial"/>
                <a:sym typeface="Arial"/>
              </a:rPr>
              <a:t>com</a:t>
            </a:r>
            <a:endParaRPr sz="1400" u="none" baseline="0" dirty="0">
              <a:solidFill>
                <a:schemeClr val="bg1"/>
              </a:solidFill>
              <a:latin typeface="Arial"/>
              <a:ea typeface="Arial"/>
              <a:cs typeface="Arial"/>
              <a:sym typeface="Arial"/>
            </a:endParaRPr>
          </a:p>
        </p:txBody>
      </p:sp>
      <p:sp>
        <p:nvSpPr>
          <p:cNvPr id="17" name="Google Shape;34;p40">
            <a:extLst>
              <a:ext uri="{FF2B5EF4-FFF2-40B4-BE49-F238E27FC236}">
                <a16:creationId xmlns:a16="http://schemas.microsoft.com/office/drawing/2014/main" id="{0F035F23-5D94-EB4A-93D7-1E1E2073F4FF}"/>
              </a:ext>
            </a:extLst>
          </p:cNvPr>
          <p:cNvSpPr txBox="1"/>
          <p:nvPr userDrawn="1"/>
        </p:nvSpPr>
        <p:spPr>
          <a:xfrm>
            <a:off x="5190895" y="6396100"/>
            <a:ext cx="1810205" cy="4619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 dirty="0">
                <a:solidFill>
                  <a:schemeClr val="lt2"/>
                </a:solidFill>
                <a:latin typeface="Arial"/>
                <a:ea typeface="Arial"/>
                <a:cs typeface="Arial"/>
                <a:sym typeface="Arial"/>
              </a:rPr>
              <a:t>Confidential. Not for distribution.</a:t>
            </a:r>
            <a:endParaRPr dirty="0"/>
          </a:p>
        </p:txBody>
      </p:sp>
      <p:pic>
        <p:nvPicPr>
          <p:cNvPr id="10" name="Graphic 9">
            <a:extLst>
              <a:ext uri="{FF2B5EF4-FFF2-40B4-BE49-F238E27FC236}">
                <a16:creationId xmlns:a16="http://schemas.microsoft.com/office/drawing/2014/main" id="{D0B568DD-564C-824D-8E6E-9E97CA36CED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387615" y="2302312"/>
            <a:ext cx="5416769" cy="1126688"/>
          </a:xfrm>
          <a:prstGeom prst="rect">
            <a:avLst/>
          </a:prstGeom>
        </p:spPr>
      </p:pic>
    </p:spTree>
    <p:extLst>
      <p:ext uri="{BB962C8B-B14F-4D97-AF65-F5344CB8AC3E}">
        <p14:creationId xmlns:p14="http://schemas.microsoft.com/office/powerpoint/2010/main" val="1422518030"/>
      </p:ext>
    </p:extLst>
  </p:cSld>
  <p:clrMap bg1="lt1" tx1="dk1" bg2="dk2" tx2="lt2" accent1="accent1" accent2="accent2" accent3="accent3" accent4="accent4" accent5="accent5" accent6="accent6" hlink="hlink" folHlink="folHlink"/>
  <p:sldLayoutIdLst>
    <p:sldLayoutId id="21474838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emf"/><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17" Type="http://schemas.openxmlformats.org/officeDocument/2006/relationships/image" Target="../media/image60.png"/><Relationship Id="rId2" Type="http://schemas.openxmlformats.org/officeDocument/2006/relationships/notesSlide" Target="../notesSlides/notesSlide4.xml"/><Relationship Id="rId16" Type="http://schemas.openxmlformats.org/officeDocument/2006/relationships/image" Target="../media/image59.svg"/><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slides/_rels/slide5.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70.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72.png"/><Relationship Id="rId5" Type="http://schemas.openxmlformats.org/officeDocument/2006/relationships/image" Target="../media/image58.png"/><Relationship Id="rId4" Type="http://schemas.openxmlformats.org/officeDocument/2006/relationships/image" Target="../media/image7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hyperlink" Target="mailto:support@primerevenue.com" TargetMode="External"/><Relationship Id="rId7" Type="http://schemas.openxmlformats.org/officeDocument/2006/relationships/image" Target="../media/image7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6.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svg"/></Relationships>
</file>

<file path=ppt/slides/_rels/slide9.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9.xml"/><Relationship Id="rId1" Type="http://schemas.openxmlformats.org/officeDocument/2006/relationships/slideLayout" Target="../slideLayouts/slideLayout26.xml"/><Relationship Id="rId5" Type="http://schemas.openxmlformats.org/officeDocument/2006/relationships/image" Target="../media/image8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6" name="Text Placeholder 5">
            <a:extLst>
              <a:ext uri="{FF2B5EF4-FFF2-40B4-BE49-F238E27FC236}">
                <a16:creationId xmlns:a16="http://schemas.microsoft.com/office/drawing/2014/main" id="{A43E059D-12CE-3D47-898C-D5D7357656E3}"/>
              </a:ext>
            </a:extLst>
          </p:cNvPr>
          <p:cNvSpPr>
            <a:spLocks noGrp="1"/>
          </p:cNvSpPr>
          <p:nvPr>
            <p:ph type="body" idx="1"/>
          </p:nvPr>
        </p:nvSpPr>
        <p:spPr>
          <a:xfrm>
            <a:off x="895069" y="2150993"/>
            <a:ext cx="4041775" cy="875552"/>
          </a:xfrm>
        </p:spPr>
        <p:txBody>
          <a:bodyPr/>
          <a:lstStyle/>
          <a:p>
            <a:r>
              <a:rPr lang="en-US" dirty="0">
                <a:latin typeface="Arial"/>
                <a:cs typeface="Arial"/>
              </a:rPr>
              <a:t>The PrimeRevenue</a:t>
            </a:r>
            <a:br>
              <a:rPr lang="en-US" dirty="0">
                <a:latin typeface="Arial"/>
                <a:cs typeface="Arial"/>
              </a:rPr>
            </a:br>
            <a:r>
              <a:rPr lang="en-US" dirty="0">
                <a:latin typeface="Arial"/>
                <a:cs typeface="Arial"/>
              </a:rPr>
              <a:t>Platform</a:t>
            </a:r>
            <a:endParaRPr lang="en-US" dirty="0"/>
          </a:p>
        </p:txBody>
      </p:sp>
      <p:sp>
        <p:nvSpPr>
          <p:cNvPr id="7" name="Text Placeholder 6">
            <a:extLst>
              <a:ext uri="{FF2B5EF4-FFF2-40B4-BE49-F238E27FC236}">
                <a16:creationId xmlns:a16="http://schemas.microsoft.com/office/drawing/2014/main" id="{FC508ABC-8A5D-4546-ACAD-BD2F3CE10EFA}"/>
              </a:ext>
            </a:extLst>
          </p:cNvPr>
          <p:cNvSpPr>
            <a:spLocks noGrp="1"/>
          </p:cNvSpPr>
          <p:nvPr>
            <p:ph type="body" idx="2"/>
          </p:nvPr>
        </p:nvSpPr>
        <p:spPr>
          <a:xfrm>
            <a:off x="895069" y="3182043"/>
            <a:ext cx="3477698" cy="493913"/>
          </a:xfrm>
        </p:spPr>
        <p:txBody>
          <a:bodyPr/>
          <a:lstStyle/>
          <a:p>
            <a:fld id="{1D64C8EA-A753-4856-8917-3C57F7297FE6}" type="datetime3">
              <a:rPr lang="en-GB" smtClean="0"/>
              <a:t>7 June, 2023</a:t>
            </a:fld>
            <a:endParaRPr lang="en-US" dirty="0"/>
          </a:p>
        </p:txBody>
      </p:sp>
    </p:spTree>
    <p:extLst>
      <p:ext uri="{BB962C8B-B14F-4D97-AF65-F5344CB8AC3E}">
        <p14:creationId xmlns:p14="http://schemas.microsoft.com/office/powerpoint/2010/main" val="3357410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92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9D655-452E-89A9-4AD1-05DA58E6CA21}"/>
              </a:ext>
            </a:extLst>
          </p:cNvPr>
          <p:cNvSpPr>
            <a:spLocks noGrp="1"/>
          </p:cNvSpPr>
          <p:nvPr>
            <p:ph type="title"/>
          </p:nvPr>
        </p:nvSpPr>
        <p:spPr/>
        <p:txBody>
          <a:bodyPr/>
          <a:lstStyle/>
          <a:p>
            <a:r>
              <a:rPr lang="en-US" dirty="0"/>
              <a:t>Disclaimer</a:t>
            </a:r>
          </a:p>
        </p:txBody>
      </p:sp>
      <p:sp>
        <p:nvSpPr>
          <p:cNvPr id="3" name="TextBox 2">
            <a:extLst>
              <a:ext uri="{FF2B5EF4-FFF2-40B4-BE49-F238E27FC236}">
                <a16:creationId xmlns:a16="http://schemas.microsoft.com/office/drawing/2014/main" id="{DBB371FA-00BB-872D-2615-774DF0F97189}"/>
              </a:ext>
            </a:extLst>
          </p:cNvPr>
          <p:cNvSpPr txBox="1"/>
          <p:nvPr/>
        </p:nvSpPr>
        <p:spPr>
          <a:xfrm>
            <a:off x="660400" y="1812471"/>
            <a:ext cx="10653485" cy="33085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solidFill>
                  <a:schemeClr val="tx1"/>
                </a:solidFill>
                <a:cs typeface="Calibri"/>
              </a:rPr>
              <a:t>This presentation and all ancillary documents relating to it (together the “</a:t>
            </a:r>
            <a:r>
              <a:rPr lang="en-GB" sz="1100" b="1" dirty="0">
                <a:solidFill>
                  <a:schemeClr val="tx1"/>
                </a:solidFill>
                <a:cs typeface="Calibri"/>
              </a:rPr>
              <a:t>Presentation</a:t>
            </a:r>
            <a:r>
              <a:rPr lang="en-GB" sz="1100" dirty="0">
                <a:solidFill>
                  <a:schemeClr val="tx1"/>
                </a:solidFill>
                <a:cs typeface="Calibri"/>
              </a:rPr>
              <a:t>”) was prepared by PrimeRevenue exclusively for you for the purpose of </a:t>
            </a:r>
            <a:r>
              <a:rPr lang="en-GB" sz="1100" dirty="0" err="1">
                <a:solidFill>
                  <a:schemeClr val="tx1"/>
                </a:solidFill>
                <a:cs typeface="Calibri"/>
              </a:rPr>
              <a:t>analyzing</a:t>
            </a:r>
            <a:r>
              <a:rPr lang="en-GB" sz="1100" dirty="0">
                <a:solidFill>
                  <a:schemeClr val="tx1"/>
                </a:solidFill>
                <a:cs typeface="Calibri"/>
              </a:rPr>
              <a:t> certain potential transactions. The Presentation is being made available on a strictly confidential basis to you for your internal use and no part of it may be disclosed to any third party.</a:t>
            </a:r>
          </a:p>
          <a:p>
            <a:endParaRPr lang="en-GB" sz="1100" dirty="0">
              <a:solidFill>
                <a:schemeClr val="tx1"/>
              </a:solidFill>
              <a:cs typeface="Calibri"/>
            </a:endParaRPr>
          </a:p>
          <a:p>
            <a:r>
              <a:rPr lang="en-GB" sz="1100" dirty="0">
                <a:solidFill>
                  <a:schemeClr val="tx1"/>
                </a:solidFill>
                <a:cs typeface="Calibri"/>
              </a:rPr>
              <a:t>The information in this Presentation reflects prevailing conditions and our judgment as of this date, all of which are subject to change or amendment without notice and the delivery of such amended information at any time does not imply that the information (whether amended or not) contained in this Presentation is correct as of any time after its date. Accordingly, no representation or warranty, express or implied, is made as to the fairness, accuracy, adequacy, completeness, or correctness of such information, nor as to the achievement or reasonableness of any projections, targets, estimates, or forecasts and nothing in this Presentation should be relied upon as a promise or representation as to the future. No liability is or will be accepted by PrimeRevenue or any of its employees or agents in relation to the Presentation.</a:t>
            </a:r>
          </a:p>
          <a:p>
            <a:endParaRPr lang="en-GB" sz="1100" dirty="0">
              <a:solidFill>
                <a:schemeClr val="tx1"/>
              </a:solidFill>
              <a:cs typeface="Calibri"/>
            </a:endParaRPr>
          </a:p>
          <a:p>
            <a:r>
              <a:rPr lang="en-GB" sz="1100" dirty="0">
                <a:solidFill>
                  <a:schemeClr val="tx1"/>
                </a:solidFill>
                <a:cs typeface="Calibri"/>
              </a:rPr>
              <a:t>PrimeRevenue undertakes no obligation to update or correct any information contained herein or to otherwise advise as to any future changes to it. Applicable tax, accounting and legal considerations are subject to change and in all cases independent advice should be sought in those areas. Furthermore, the information in this Presentation does not consider the effects of a possible transaction or transactions involving actual or potential change of control, which may have significant valuation and other effects. </a:t>
            </a:r>
          </a:p>
          <a:p>
            <a:endParaRPr lang="en-GB" sz="1100" dirty="0">
              <a:solidFill>
                <a:schemeClr val="tx1"/>
              </a:solidFill>
              <a:cs typeface="Calibri"/>
            </a:endParaRPr>
          </a:p>
          <a:p>
            <a:r>
              <a:rPr lang="en-GB" sz="1100" dirty="0">
                <a:solidFill>
                  <a:schemeClr val="tx1"/>
                </a:solidFill>
                <a:cs typeface="Calibri"/>
              </a:rPr>
              <a:t>This Presentation is provided for information purposes only: there has been no independent verification of the contents of this Presentation. It does not constitute or contain investment, legal or accounting advice. It is not and shall not be construed as an offer to arrange, underwrite, finance, purchase or sell any financial instrument, assets, business, or otherwise provide monies to any party. Such offers could only be provided in writing after satisfactory legal, financial, tax, accounting, and commercial due diligence, as well as approval from the relevant business committees of PrimeRevenue.</a:t>
            </a:r>
          </a:p>
        </p:txBody>
      </p:sp>
    </p:spTree>
    <p:extLst>
      <p:ext uri="{BB962C8B-B14F-4D97-AF65-F5344CB8AC3E}">
        <p14:creationId xmlns:p14="http://schemas.microsoft.com/office/powerpoint/2010/main" val="2767250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2" name="Picture 2" descr="A picture containing scene&#10;&#10;Description automatically generated">
            <a:extLst>
              <a:ext uri="{FF2B5EF4-FFF2-40B4-BE49-F238E27FC236}">
                <a16:creationId xmlns:a16="http://schemas.microsoft.com/office/drawing/2014/main" id="{6A19E9A9-2869-54CF-0B11-7F0C6647EBD3}"/>
              </a:ext>
            </a:extLst>
          </p:cNvPr>
          <p:cNvPicPr>
            <a:picLocks noChangeAspect="1"/>
          </p:cNvPicPr>
          <p:nvPr/>
        </p:nvPicPr>
        <p:blipFill>
          <a:blip r:embed="rId3"/>
          <a:stretch>
            <a:fillRect/>
          </a:stretch>
        </p:blipFill>
        <p:spPr>
          <a:xfrm>
            <a:off x="2132383" y="-3478"/>
            <a:ext cx="10060004" cy="6860922"/>
          </a:xfrm>
          <a:prstGeom prst="rect">
            <a:avLst/>
          </a:prstGeom>
        </p:spPr>
      </p:pic>
      <p:sp>
        <p:nvSpPr>
          <p:cNvPr id="4" name="Rectangle 3">
            <a:extLst>
              <a:ext uri="{FF2B5EF4-FFF2-40B4-BE49-F238E27FC236}">
                <a16:creationId xmlns:a16="http://schemas.microsoft.com/office/drawing/2014/main" id="{7CCD6D4D-B87D-27F9-24A3-7430BE52A42C}"/>
              </a:ext>
            </a:extLst>
          </p:cNvPr>
          <p:cNvSpPr/>
          <p:nvPr/>
        </p:nvSpPr>
        <p:spPr>
          <a:xfrm rot="5400000">
            <a:off x="720293" y="-736504"/>
            <a:ext cx="6858000" cy="8331007"/>
          </a:xfrm>
          <a:prstGeom prst="rect">
            <a:avLst/>
          </a:prstGeom>
          <a:gradFill>
            <a:gsLst>
              <a:gs pos="0">
                <a:srgbClr val="313233">
                  <a:alpha val="11000"/>
                </a:srgbClr>
              </a:gs>
              <a:gs pos="74000">
                <a:schemeClr val="accent6"/>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6" name="Title 5">
            <a:extLst>
              <a:ext uri="{FF2B5EF4-FFF2-40B4-BE49-F238E27FC236}">
                <a16:creationId xmlns:a16="http://schemas.microsoft.com/office/drawing/2014/main" id="{889BF5FC-0E04-CC42-BF26-B2161B3B4306}"/>
              </a:ext>
            </a:extLst>
          </p:cNvPr>
          <p:cNvSpPr>
            <a:spLocks noGrp="1"/>
          </p:cNvSpPr>
          <p:nvPr>
            <p:ph type="title"/>
          </p:nvPr>
        </p:nvSpPr>
        <p:spPr>
          <a:xfrm>
            <a:off x="713289" y="461105"/>
            <a:ext cx="9544291" cy="588181"/>
          </a:xfrm>
        </p:spPr>
        <p:txBody>
          <a:bodyPr/>
          <a:lstStyle/>
          <a:p>
            <a:r>
              <a:rPr lang="en-US" sz="2400" spc="300" dirty="0">
                <a:solidFill>
                  <a:srgbClr val="F2F2F2"/>
                </a:solidFill>
              </a:rPr>
              <a:t>OUR MISSION</a:t>
            </a:r>
          </a:p>
        </p:txBody>
      </p:sp>
      <p:pic>
        <p:nvPicPr>
          <p:cNvPr id="3" name="Picture 2" descr="A picture containing logo&#10;&#10;Description automatically generated">
            <a:extLst>
              <a:ext uri="{FF2B5EF4-FFF2-40B4-BE49-F238E27FC236}">
                <a16:creationId xmlns:a16="http://schemas.microsoft.com/office/drawing/2014/main" id="{DFFFF0F9-81E5-6EFE-E184-061EAAFF827E}"/>
              </a:ext>
            </a:extLst>
          </p:cNvPr>
          <p:cNvPicPr>
            <a:picLocks noChangeAspect="1"/>
          </p:cNvPicPr>
          <p:nvPr/>
        </p:nvPicPr>
        <p:blipFill rotWithShape="1">
          <a:blip r:embed="rId4">
            <a:alphaModFix amt="50000"/>
          </a:blip>
          <a:srcRect l="1639" t="-356" b="35911"/>
          <a:stretch/>
        </p:blipFill>
        <p:spPr>
          <a:xfrm>
            <a:off x="0" y="2438400"/>
            <a:ext cx="9278112" cy="4419598"/>
          </a:xfrm>
          <a:prstGeom prst="rect">
            <a:avLst/>
          </a:prstGeom>
        </p:spPr>
      </p:pic>
      <p:pic>
        <p:nvPicPr>
          <p:cNvPr id="9" name="Image 8" descr="Une image contenant texte, bouteille&#10;&#10;Description générée automatiquement">
            <a:extLst>
              <a:ext uri="{FF2B5EF4-FFF2-40B4-BE49-F238E27FC236}">
                <a16:creationId xmlns:a16="http://schemas.microsoft.com/office/drawing/2014/main" id="{4BFC95E4-EC46-CC7D-1D1F-523F3E37423A}"/>
              </a:ext>
            </a:extLst>
          </p:cNvPr>
          <p:cNvPicPr>
            <a:picLocks noChangeAspect="1"/>
          </p:cNvPicPr>
          <p:nvPr/>
        </p:nvPicPr>
        <p:blipFill>
          <a:blip r:embed="rId5"/>
          <a:stretch>
            <a:fillRect/>
          </a:stretch>
        </p:blipFill>
        <p:spPr>
          <a:xfrm>
            <a:off x="713289" y="1418814"/>
            <a:ext cx="6216900" cy="2832143"/>
          </a:xfrm>
          <a:prstGeom prst="rect">
            <a:avLst/>
          </a:prstGeom>
        </p:spPr>
      </p:pic>
      <p:sp>
        <p:nvSpPr>
          <p:cNvPr id="10" name="Google Shape;422;p6">
            <a:extLst>
              <a:ext uri="{FF2B5EF4-FFF2-40B4-BE49-F238E27FC236}">
                <a16:creationId xmlns:a16="http://schemas.microsoft.com/office/drawing/2014/main" id="{B9CF636B-5FE2-994B-B5EB-77C0BB144ECC}"/>
              </a:ext>
            </a:extLst>
          </p:cNvPr>
          <p:cNvSpPr txBox="1"/>
          <p:nvPr/>
        </p:nvSpPr>
        <p:spPr>
          <a:xfrm>
            <a:off x="713289" y="4363695"/>
            <a:ext cx="9278112" cy="5701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
                <a:srgbClr val="F2F2F2"/>
              </a:buClr>
              <a:buSzPts val="3400"/>
              <a:buFont typeface="Arial"/>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Arial"/>
                <a:sym typeface="Arial"/>
              </a:rPr>
              <a:t>Resilient Partner, for a Resilient Supply Chain</a:t>
            </a:r>
          </a:p>
          <a:p>
            <a:pPr marL="0" marR="0" lvl="0" indent="0" algn="l" defTabSz="914400" rtl="0" eaLnBrk="1" fontAlgn="auto" latinLnBrk="0" hangingPunct="1">
              <a:lnSpc>
                <a:spcPct val="90000"/>
              </a:lnSpc>
              <a:spcBef>
                <a:spcPts val="0"/>
              </a:spcBef>
              <a:spcAft>
                <a:spcPts val="0"/>
              </a:spcAft>
              <a:buClr>
                <a:srgbClr val="F2F2F2"/>
              </a:buClr>
              <a:buSzPts val="3400"/>
              <a:buFont typeface="Arial"/>
              <a:buNone/>
              <a:tabLst/>
              <a:defRPr/>
            </a:pPr>
            <a:endParaRPr kumimoji="0" sz="1050" b="0" i="0" u="none" strike="noStrike" kern="0" cap="none" spc="0" normalizeH="0" baseline="0" noProof="0" dirty="0">
              <a:ln>
                <a:noFill/>
              </a:ln>
              <a:solidFill>
                <a:srgbClr val="FFFFFF"/>
              </a:solidFill>
              <a:effectLst/>
              <a:uLnTx/>
              <a:uFillTx/>
              <a:latin typeface="Arial"/>
              <a:ea typeface="+mn-ea"/>
              <a:cs typeface="Arial"/>
              <a:sym typeface="Arial"/>
            </a:endParaRPr>
          </a:p>
        </p:txBody>
      </p:sp>
    </p:spTree>
    <p:extLst>
      <p:ext uri="{BB962C8B-B14F-4D97-AF65-F5344CB8AC3E}">
        <p14:creationId xmlns:p14="http://schemas.microsoft.com/office/powerpoint/2010/main" val="417058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17" name="Oval 16">
            <a:extLst>
              <a:ext uri="{FF2B5EF4-FFF2-40B4-BE49-F238E27FC236}">
                <a16:creationId xmlns:a16="http://schemas.microsoft.com/office/drawing/2014/main" id="{40687DB4-873B-DB4D-9D58-853E36DE4984}"/>
              </a:ext>
            </a:extLst>
          </p:cNvPr>
          <p:cNvSpPr/>
          <p:nvPr/>
        </p:nvSpPr>
        <p:spPr>
          <a:xfrm>
            <a:off x="1129847" y="4608751"/>
            <a:ext cx="1021805" cy="10218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TextBox 17">
            <a:extLst>
              <a:ext uri="{FF2B5EF4-FFF2-40B4-BE49-F238E27FC236}">
                <a16:creationId xmlns:a16="http://schemas.microsoft.com/office/drawing/2014/main" id="{E090C345-CA68-E34E-8D62-B2F0BFB8B575}"/>
              </a:ext>
            </a:extLst>
          </p:cNvPr>
          <p:cNvSpPr txBox="1"/>
          <p:nvPr/>
        </p:nvSpPr>
        <p:spPr>
          <a:xfrm>
            <a:off x="1125011" y="5103924"/>
            <a:ext cx="1021805" cy="353943"/>
          </a:xfrm>
          <a:prstGeom prst="rect">
            <a:avLst/>
          </a:prstGeom>
          <a:noFill/>
          <a:effectLst>
            <a:innerShdw blurRad="114300">
              <a:prstClr val="black"/>
            </a:innerShdw>
          </a:effectLst>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41" normalizeH="0" baseline="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$1T</a:t>
            </a:r>
            <a:r>
              <a:rPr kumimoji="0" lang="en-US" sz="1800" b="1" i="0" u="none" strike="noStrike" kern="0" cap="none" spc="41" normalizeH="0" baseline="3000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a:t>
            </a:r>
          </a:p>
        </p:txBody>
      </p:sp>
      <p:sp>
        <p:nvSpPr>
          <p:cNvPr id="19" name="Oval 18">
            <a:extLst>
              <a:ext uri="{FF2B5EF4-FFF2-40B4-BE49-F238E27FC236}">
                <a16:creationId xmlns:a16="http://schemas.microsoft.com/office/drawing/2014/main" id="{D5C2349C-C8DC-F546-8C32-07233EAA512B}"/>
              </a:ext>
            </a:extLst>
          </p:cNvPr>
          <p:cNvSpPr/>
          <p:nvPr/>
        </p:nvSpPr>
        <p:spPr>
          <a:xfrm>
            <a:off x="471021" y="3262689"/>
            <a:ext cx="1021805" cy="102180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0" name="TextBox 19">
            <a:extLst>
              <a:ext uri="{FF2B5EF4-FFF2-40B4-BE49-F238E27FC236}">
                <a16:creationId xmlns:a16="http://schemas.microsoft.com/office/drawing/2014/main" id="{14B53A66-09E6-ED44-AB2F-0F32AD7CE92F}"/>
              </a:ext>
            </a:extLst>
          </p:cNvPr>
          <p:cNvSpPr txBox="1"/>
          <p:nvPr/>
        </p:nvSpPr>
        <p:spPr>
          <a:xfrm>
            <a:off x="508748" y="3757862"/>
            <a:ext cx="970098" cy="384721"/>
          </a:xfrm>
          <a:prstGeom prst="rect">
            <a:avLst/>
          </a:prstGeom>
          <a:noFill/>
          <a:effectLst>
            <a:innerShdw blurRad="114300">
              <a:prstClr val="black"/>
            </a:innerShdw>
          </a:effectLst>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41" normalizeH="0" baseline="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40K</a:t>
            </a:r>
            <a:r>
              <a:rPr kumimoji="0" lang="en-US" sz="2000" b="1" i="0" u="none" strike="noStrike" kern="0" cap="none" spc="41" normalizeH="0" baseline="3000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a:t>
            </a:r>
          </a:p>
        </p:txBody>
      </p:sp>
      <p:sp>
        <p:nvSpPr>
          <p:cNvPr id="428" name="Google Shape;428;p7"/>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4987"/>
              </a:buClr>
              <a:buSzPts val="3400"/>
              <a:buFont typeface="Arial"/>
              <a:buNone/>
            </a:pPr>
            <a:r>
              <a:rPr lang="en-US" dirty="0"/>
              <a:t>PrimeRevenue at a Glance</a:t>
            </a:r>
            <a:endParaRPr dirty="0"/>
          </a:p>
        </p:txBody>
      </p:sp>
      <p:sp>
        <p:nvSpPr>
          <p:cNvPr id="3" name="Google Shape;55;p46">
            <a:extLst>
              <a:ext uri="{FF2B5EF4-FFF2-40B4-BE49-F238E27FC236}">
                <a16:creationId xmlns:a16="http://schemas.microsoft.com/office/drawing/2014/main" id="{2C05994F-592E-1E43-86E0-A13EC2D6E98C}"/>
              </a:ext>
            </a:extLst>
          </p:cNvPr>
          <p:cNvSpPr/>
          <p:nvPr/>
        </p:nvSpPr>
        <p:spPr>
          <a:xfrm>
            <a:off x="4011731" y="1425153"/>
            <a:ext cx="4027735" cy="2200602"/>
          </a:xfrm>
          <a:prstGeom prst="rect">
            <a:avLst/>
          </a:prstGeom>
          <a:noFill/>
          <a:ln>
            <a:noFill/>
          </a:ln>
        </p:spPr>
        <p:txBody>
          <a:bodyPr spcFirstLastPara="1" wrap="square" lIns="76200" tIns="38100" rIns="76200" bIns="38100" anchor="t" anchorCtr="0">
            <a:spAutoFit/>
          </a:bodyPr>
          <a:lstStyle/>
          <a:p>
            <a:pPr marL="194310" marR="0" lvl="0" indent="-194310" algn="l" defTabSz="914400" rtl="0" eaLnBrk="1" fontAlgn="auto" latinLnBrk="0" hangingPunct="1">
              <a:lnSpc>
                <a:spcPct val="100000"/>
              </a:lnSpc>
              <a:spcBef>
                <a:spcPts val="0"/>
              </a:spcBef>
              <a:spcAft>
                <a:spcPts val="1200"/>
              </a:spcAft>
              <a:buClr>
                <a:srgbClr val="00C18C"/>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20-year track record</a:t>
            </a:r>
          </a:p>
          <a:p>
            <a:pPr marL="194310" marR="0" lvl="0" indent="-194310" algn="l" defTabSz="914400" rtl="0" eaLnBrk="1" fontAlgn="auto" latinLnBrk="0" hangingPunct="1">
              <a:lnSpc>
                <a:spcPct val="100000"/>
              </a:lnSpc>
              <a:spcBef>
                <a:spcPts val="0"/>
              </a:spcBef>
              <a:spcAft>
                <a:spcPts val="1200"/>
              </a:spcAft>
              <a:buClr>
                <a:srgbClr val="00C18C"/>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Transactions in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30</a:t>
            </a:r>
            <a:r>
              <a:rPr kumimoji="0" lang="en-US" sz="1800" b="1" i="0" u="none" strike="noStrike" kern="0" cap="none" spc="0" normalizeH="0" baseline="30000" noProof="0" dirty="0">
                <a:ln>
                  <a:noFill/>
                </a:ln>
                <a:solidFill>
                  <a:srgbClr val="000000"/>
                </a:solidFill>
                <a:effectLst/>
                <a:uLnTx/>
                <a:uFillTx/>
                <a:latin typeface="Arial"/>
                <a:ea typeface="Arial"/>
                <a:cs typeface="Arial"/>
                <a:sym typeface="Arial"/>
              </a:rPr>
              <a:t>+</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 currencies </a:t>
            </a:r>
            <a:b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and</a:t>
            </a: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90</a:t>
            </a:r>
            <a:r>
              <a:rPr kumimoji="0" lang="en-US" sz="1800" b="1" i="0" u="none" strike="noStrike" kern="0" cap="none" spc="0" normalizeH="0" baseline="30000" noProof="0" dirty="0">
                <a:ln>
                  <a:noFill/>
                </a:ln>
                <a:solidFill>
                  <a:srgbClr val="000000"/>
                </a:solidFill>
                <a:effectLst/>
                <a:uLnTx/>
                <a:uFillTx/>
                <a:latin typeface="Arial"/>
                <a:ea typeface="Arial"/>
                <a:cs typeface="Arial"/>
                <a:sym typeface="Arial"/>
              </a:rPr>
              <a:t>+</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 countries</a:t>
            </a:r>
          </a:p>
          <a:p>
            <a:pPr marL="194310" marR="0" lvl="0" indent="-194310" algn="l" defTabSz="914400" rtl="0" eaLnBrk="1" fontAlgn="auto" latinLnBrk="0" hangingPunct="1">
              <a:lnSpc>
                <a:spcPct val="100000"/>
              </a:lnSpc>
              <a:spcBef>
                <a:spcPts val="0"/>
              </a:spcBef>
              <a:spcAft>
                <a:spcPts val="1200"/>
              </a:spcAft>
              <a:buClr>
                <a:srgbClr val="00C18C"/>
              </a:buClr>
              <a:buSzPts val="1800"/>
              <a:buFont typeface="Arial" panose="020B0604020202020204" pitchFamily="34" charset="0"/>
              <a:buChar char="•"/>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Global partnerships in </a:t>
            </a:r>
            <a:b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br>
            <a:r>
              <a:rPr kumimoji="0" lang="cs-CZ" sz="1800" b="1" i="0" u="none" strike="noStrike" kern="0" cap="none" spc="0" normalizeH="0" baseline="0" noProof="0" dirty="0">
                <a:ln>
                  <a:noFill/>
                </a:ln>
                <a:solidFill>
                  <a:srgbClr val="000000"/>
                </a:solidFill>
                <a:effectLst/>
                <a:uLnTx/>
                <a:uFillTx/>
                <a:latin typeface="Arial"/>
                <a:ea typeface="Arial"/>
                <a:cs typeface="Arial"/>
                <a:sym typeface="Arial"/>
              </a:rPr>
              <a:t>5</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 continents </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with offices </a:t>
            </a:r>
            <a:r>
              <a:rPr kumimoji="0" lang="cs-CZ" sz="1800" b="0" i="0" u="none" strike="noStrike" kern="0" cap="none" spc="0" normalizeH="0" baseline="0" noProof="0" dirty="0">
                <a:ln>
                  <a:noFill/>
                </a:ln>
                <a:solidFill>
                  <a:srgbClr val="000000"/>
                </a:solidFill>
                <a:effectLst/>
                <a:uLnTx/>
                <a:uFillTx/>
                <a:latin typeface="Arial"/>
                <a:ea typeface="Arial"/>
                <a:cs typeface="Arial"/>
                <a:sym typeface="Arial"/>
              </a:rPr>
              <a:t>around the globe</a:t>
            </a:r>
            <a:endParaRPr kumimoji="0" sz="1400" b="1"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Oval 4">
            <a:extLst>
              <a:ext uri="{FF2B5EF4-FFF2-40B4-BE49-F238E27FC236}">
                <a16:creationId xmlns:a16="http://schemas.microsoft.com/office/drawing/2014/main" id="{B97B35CE-0BCB-3944-A90B-32CBDCAED1E7}"/>
              </a:ext>
            </a:extLst>
          </p:cNvPr>
          <p:cNvSpPr/>
          <p:nvPr/>
        </p:nvSpPr>
        <p:spPr>
          <a:xfrm>
            <a:off x="496099" y="1462948"/>
            <a:ext cx="1021805" cy="10218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0D5BC0A5-DD5E-A943-89A2-9B6550C12EDE}"/>
              </a:ext>
            </a:extLst>
          </p:cNvPr>
          <p:cNvSpPr txBox="1"/>
          <p:nvPr/>
        </p:nvSpPr>
        <p:spPr>
          <a:xfrm>
            <a:off x="1697460" y="2505842"/>
            <a:ext cx="1314669" cy="446276"/>
          </a:xfrm>
          <a:prstGeom prst="rect">
            <a:avLst/>
          </a:prstGeom>
          <a:noFill/>
        </p:spPr>
        <p:txBody>
          <a:bodyPr wrap="square" lIns="76200" tIns="38100" rIns="76200" bIns="38100" rtlCol="0" anchor="t">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67B3D6"/>
                </a:solidFill>
                <a:effectLst/>
                <a:uLnTx/>
                <a:uFillTx/>
                <a:latin typeface="Arial"/>
                <a:ea typeface="+mn-ea"/>
                <a:cs typeface="Arial"/>
                <a:sym typeface="Arial"/>
              </a:rPr>
              <a:t>Assets Under Management</a:t>
            </a:r>
          </a:p>
        </p:txBody>
      </p:sp>
      <p:sp>
        <p:nvSpPr>
          <p:cNvPr id="7" name="TextBox 6">
            <a:extLst>
              <a:ext uri="{FF2B5EF4-FFF2-40B4-BE49-F238E27FC236}">
                <a16:creationId xmlns:a16="http://schemas.microsoft.com/office/drawing/2014/main" id="{B0B6D35F-67C5-F34A-A941-66DE3C5725AF}"/>
              </a:ext>
            </a:extLst>
          </p:cNvPr>
          <p:cNvSpPr txBox="1"/>
          <p:nvPr/>
        </p:nvSpPr>
        <p:spPr>
          <a:xfrm>
            <a:off x="1071313" y="5653889"/>
            <a:ext cx="1148829" cy="446276"/>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200" b="1" i="0" u="none" strike="noStrike" kern="0" cap="none" spc="0" normalizeH="0" baseline="0" noProof="0" dirty="0">
                <a:ln>
                  <a:noFill/>
                </a:ln>
                <a:solidFill>
                  <a:srgbClr val="0081BC"/>
                </a:solidFill>
                <a:effectLst/>
                <a:uLnTx/>
                <a:uFillTx/>
                <a:latin typeface="Arial" panose="020B0604020202020204" pitchFamily="34" charset="0"/>
                <a:ea typeface="+mn-ea"/>
                <a:cs typeface="Arial" panose="020B0604020202020204" pitchFamily="34" charset="0"/>
                <a:sym typeface="Arial"/>
              </a:rPr>
              <a:t>Annual </a:t>
            </a:r>
            <a:r>
              <a:rPr kumimoji="0" lang="en-US" sz="1200" b="1" i="0" u="none" strike="noStrike" kern="0" cap="none" spc="0" normalizeH="0" baseline="0" noProof="0" dirty="0">
                <a:ln>
                  <a:noFill/>
                </a:ln>
                <a:solidFill>
                  <a:srgbClr val="0081BC"/>
                </a:solidFill>
                <a:effectLst/>
                <a:uLnTx/>
                <a:uFillTx/>
                <a:latin typeface="Arial" panose="020B0604020202020204" pitchFamily="34" charset="0"/>
                <a:ea typeface="+mn-ea"/>
                <a:cs typeface="Arial" panose="020B0604020202020204" pitchFamily="34" charset="0"/>
                <a:sym typeface="Arial"/>
              </a:rPr>
              <a:t>Spend</a:t>
            </a:r>
          </a:p>
        </p:txBody>
      </p:sp>
      <p:sp>
        <p:nvSpPr>
          <p:cNvPr id="8" name="TextBox 7">
            <a:extLst>
              <a:ext uri="{FF2B5EF4-FFF2-40B4-BE49-F238E27FC236}">
                <a16:creationId xmlns:a16="http://schemas.microsoft.com/office/drawing/2014/main" id="{C2EAC961-D06D-4243-9251-B9CBD8BF7188}"/>
              </a:ext>
            </a:extLst>
          </p:cNvPr>
          <p:cNvSpPr txBox="1"/>
          <p:nvPr/>
        </p:nvSpPr>
        <p:spPr>
          <a:xfrm>
            <a:off x="291638" y="4305523"/>
            <a:ext cx="1314669" cy="243143"/>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FFB600"/>
                </a:solidFill>
                <a:effectLst/>
                <a:uLnTx/>
                <a:uFillTx/>
                <a:latin typeface="Arial" panose="020B0604020202020204" pitchFamily="34" charset="0"/>
                <a:ea typeface="+mn-ea"/>
                <a:cs typeface="Arial" panose="020B0604020202020204" pitchFamily="34" charset="0"/>
                <a:sym typeface="Arial"/>
              </a:rPr>
              <a:t>Customers</a:t>
            </a:r>
          </a:p>
        </p:txBody>
      </p:sp>
      <p:sp>
        <p:nvSpPr>
          <p:cNvPr id="9" name="TextBox 8">
            <a:extLst>
              <a:ext uri="{FF2B5EF4-FFF2-40B4-BE49-F238E27FC236}">
                <a16:creationId xmlns:a16="http://schemas.microsoft.com/office/drawing/2014/main" id="{6A4CC7B6-282C-C849-89B4-1F4C7DA1EDE7}"/>
              </a:ext>
            </a:extLst>
          </p:cNvPr>
          <p:cNvSpPr txBox="1"/>
          <p:nvPr/>
        </p:nvSpPr>
        <p:spPr>
          <a:xfrm>
            <a:off x="460500" y="2501208"/>
            <a:ext cx="1052568" cy="446276"/>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rPr>
              <a:t>Annual </a:t>
            </a:r>
            <a:r>
              <a:rPr kumimoji="0" lang="cs-CZ" sz="12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rPr>
              <a:t>Volume</a:t>
            </a:r>
            <a:endParaRPr kumimoji="0" lang="en-US" sz="12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endParaRPr>
          </a:p>
        </p:txBody>
      </p:sp>
      <p:sp>
        <p:nvSpPr>
          <p:cNvPr id="10" name="TextBox 9">
            <a:extLst>
              <a:ext uri="{FF2B5EF4-FFF2-40B4-BE49-F238E27FC236}">
                <a16:creationId xmlns:a16="http://schemas.microsoft.com/office/drawing/2014/main" id="{91DED821-5D44-5049-8F17-419CC491C908}"/>
              </a:ext>
            </a:extLst>
          </p:cNvPr>
          <p:cNvSpPr txBox="1"/>
          <p:nvPr/>
        </p:nvSpPr>
        <p:spPr>
          <a:xfrm>
            <a:off x="1911049" y="4339558"/>
            <a:ext cx="854310" cy="243143"/>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C18C"/>
                </a:solidFill>
                <a:effectLst/>
                <a:uLnTx/>
                <a:uFillTx/>
                <a:latin typeface="Arial" panose="020B0604020202020204" pitchFamily="34" charset="0"/>
                <a:ea typeface="+mn-ea"/>
                <a:cs typeface="Arial" panose="020B0604020202020204" pitchFamily="34" charset="0"/>
                <a:sym typeface="Arial"/>
              </a:rPr>
              <a:t>Funders</a:t>
            </a:r>
          </a:p>
        </p:txBody>
      </p:sp>
      <p:sp>
        <p:nvSpPr>
          <p:cNvPr id="11" name="TextBox 10">
            <a:extLst>
              <a:ext uri="{FF2B5EF4-FFF2-40B4-BE49-F238E27FC236}">
                <a16:creationId xmlns:a16="http://schemas.microsoft.com/office/drawing/2014/main" id="{8BCDB3EC-9E55-8048-8BFC-F2C30C78F7F1}"/>
              </a:ext>
            </a:extLst>
          </p:cNvPr>
          <p:cNvSpPr txBox="1"/>
          <p:nvPr/>
        </p:nvSpPr>
        <p:spPr>
          <a:xfrm>
            <a:off x="491263" y="1937170"/>
            <a:ext cx="1021805" cy="353943"/>
          </a:xfrm>
          <a:prstGeom prst="rect">
            <a:avLst/>
          </a:prstGeom>
          <a:noFill/>
          <a:effectLst>
            <a:innerShdw blurRad="114300">
              <a:prstClr val="black"/>
            </a:innerShdw>
          </a:effectLst>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41" normalizeH="0" baseline="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$300B</a:t>
            </a:r>
            <a:r>
              <a:rPr kumimoji="0" lang="en-US" sz="1800" b="1" i="0" u="none" strike="noStrike" kern="0" cap="none" spc="41" normalizeH="0" baseline="3000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a:t>
            </a:r>
          </a:p>
        </p:txBody>
      </p:sp>
      <p:pic>
        <p:nvPicPr>
          <p:cNvPr id="12" name="Picture 11">
            <a:extLst>
              <a:ext uri="{FF2B5EF4-FFF2-40B4-BE49-F238E27FC236}">
                <a16:creationId xmlns:a16="http://schemas.microsoft.com/office/drawing/2014/main" id="{88F77880-C535-4443-A3CC-40F6F2164E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9867" y="1612964"/>
            <a:ext cx="247925" cy="345212"/>
          </a:xfrm>
          <a:prstGeom prst="rect">
            <a:avLst/>
          </a:prstGeom>
        </p:spPr>
      </p:pic>
      <p:sp>
        <p:nvSpPr>
          <p:cNvPr id="14" name="Oval 13">
            <a:extLst>
              <a:ext uri="{FF2B5EF4-FFF2-40B4-BE49-F238E27FC236}">
                <a16:creationId xmlns:a16="http://schemas.microsoft.com/office/drawing/2014/main" id="{BD48EB17-4321-844D-BB77-A298227A6F43}"/>
              </a:ext>
            </a:extLst>
          </p:cNvPr>
          <p:cNvSpPr/>
          <p:nvPr/>
        </p:nvSpPr>
        <p:spPr>
          <a:xfrm>
            <a:off x="1876843" y="1462948"/>
            <a:ext cx="1021805" cy="102180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id="{47AA3CC9-6EB0-3B44-85CE-9B122EE5A0AD}"/>
              </a:ext>
            </a:extLst>
          </p:cNvPr>
          <p:cNvSpPr txBox="1"/>
          <p:nvPr/>
        </p:nvSpPr>
        <p:spPr>
          <a:xfrm>
            <a:off x="1914570" y="1937170"/>
            <a:ext cx="970098" cy="384721"/>
          </a:xfrm>
          <a:prstGeom prst="rect">
            <a:avLst/>
          </a:prstGeom>
          <a:noFill/>
          <a:effectLst>
            <a:innerShdw blurRad="114300">
              <a:prstClr val="black"/>
            </a:innerShdw>
          </a:effectLst>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41" normalizeH="0" baseline="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$25B</a:t>
            </a:r>
            <a:r>
              <a:rPr kumimoji="0" lang="en-US" sz="2000" b="1" i="0" u="none" strike="noStrike" kern="0" cap="none" spc="41" normalizeH="0" baseline="3000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a:t>
            </a:r>
          </a:p>
        </p:txBody>
      </p:sp>
      <p:pic>
        <p:nvPicPr>
          <p:cNvPr id="16" name="Picture 15">
            <a:extLst>
              <a:ext uri="{FF2B5EF4-FFF2-40B4-BE49-F238E27FC236}">
                <a16:creationId xmlns:a16="http://schemas.microsoft.com/office/drawing/2014/main" id="{C4B157A5-9B34-8C41-9F4E-5FAB4223F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1880" y="1575608"/>
            <a:ext cx="345213" cy="345213"/>
          </a:xfrm>
          <a:prstGeom prst="rect">
            <a:avLst/>
          </a:prstGeom>
        </p:spPr>
      </p:pic>
      <p:pic>
        <p:nvPicPr>
          <p:cNvPr id="21" name="Picture 2">
            <a:extLst>
              <a:ext uri="{FF2B5EF4-FFF2-40B4-BE49-F238E27FC236}">
                <a16:creationId xmlns:a16="http://schemas.microsoft.com/office/drawing/2014/main" id="{E9CF7B14-A9AA-4143-8A05-EC894929F83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46339" y="4781879"/>
            <a:ext cx="373390" cy="29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descr="Icon&#10;&#10;Description automatically generated">
            <a:extLst>
              <a:ext uri="{FF2B5EF4-FFF2-40B4-BE49-F238E27FC236}">
                <a16:creationId xmlns:a16="http://schemas.microsoft.com/office/drawing/2014/main" id="{12C3A207-55A3-9846-8BC9-87FE7BCD2CC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1898" y="3396233"/>
            <a:ext cx="280050" cy="338242"/>
          </a:xfrm>
          <a:prstGeom prst="rect">
            <a:avLst/>
          </a:prstGeom>
        </p:spPr>
      </p:pic>
      <p:sp>
        <p:nvSpPr>
          <p:cNvPr id="23" name="Oval 22">
            <a:extLst>
              <a:ext uri="{FF2B5EF4-FFF2-40B4-BE49-F238E27FC236}">
                <a16:creationId xmlns:a16="http://schemas.microsoft.com/office/drawing/2014/main" id="{9C0FA6C3-2437-0946-89AC-AC6D187CAE8A}"/>
              </a:ext>
            </a:extLst>
          </p:cNvPr>
          <p:cNvSpPr/>
          <p:nvPr/>
        </p:nvSpPr>
        <p:spPr>
          <a:xfrm>
            <a:off x="1859059" y="3266104"/>
            <a:ext cx="1021805" cy="102180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TextBox 23">
            <a:extLst>
              <a:ext uri="{FF2B5EF4-FFF2-40B4-BE49-F238E27FC236}">
                <a16:creationId xmlns:a16="http://schemas.microsoft.com/office/drawing/2014/main" id="{52C13D3D-1E0B-6341-9C80-6D45750FA37E}"/>
              </a:ext>
            </a:extLst>
          </p:cNvPr>
          <p:cNvSpPr txBox="1"/>
          <p:nvPr/>
        </p:nvSpPr>
        <p:spPr>
          <a:xfrm>
            <a:off x="1854223" y="3757862"/>
            <a:ext cx="1021805" cy="384721"/>
          </a:xfrm>
          <a:prstGeom prst="rect">
            <a:avLst/>
          </a:prstGeom>
          <a:noFill/>
          <a:effectLst>
            <a:innerShdw blurRad="114300">
              <a:prstClr val="black"/>
            </a:innerShdw>
          </a:effectLst>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41" normalizeH="0" baseline="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100</a:t>
            </a:r>
            <a:r>
              <a:rPr kumimoji="0" lang="en-US" sz="2000" b="1" i="0" u="none" strike="noStrike" kern="0" cap="none" spc="41" normalizeH="0" baseline="30000" noProof="0" dirty="0">
                <a:ln w="13500">
                  <a:solidFill>
                    <a:srgbClr val="4F81BD">
                      <a:shade val="2500"/>
                      <a:alpha val="6500"/>
                    </a:srgbClr>
                  </a:solidFill>
                  <a:prstDash val="solid"/>
                </a:ln>
                <a:solidFill>
                  <a:prstClr val="white">
                    <a:alpha val="95000"/>
                  </a:prstClr>
                </a:solidFill>
                <a:effectLst/>
                <a:uLnTx/>
                <a:uFillTx/>
                <a:latin typeface="Arial" panose="020B0604020202020204" pitchFamily="34" charset="0"/>
                <a:ea typeface="+mn-ea"/>
                <a:cs typeface="Arial" panose="020B0604020202020204" pitchFamily="34" charset="0"/>
                <a:sym typeface="Arial"/>
              </a:rPr>
              <a:t>+</a:t>
            </a:r>
          </a:p>
        </p:txBody>
      </p:sp>
      <p:pic>
        <p:nvPicPr>
          <p:cNvPr id="26" name="Picture 25">
            <a:extLst>
              <a:ext uri="{FF2B5EF4-FFF2-40B4-BE49-F238E27FC236}">
                <a16:creationId xmlns:a16="http://schemas.microsoft.com/office/drawing/2014/main" id="{AAC22913-E5BC-004B-9F1B-6990AC97258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76308" y="3417679"/>
            <a:ext cx="377633" cy="337304"/>
          </a:xfrm>
          <a:prstGeom prst="rect">
            <a:avLst/>
          </a:prstGeom>
        </p:spPr>
      </p:pic>
      <p:sp>
        <p:nvSpPr>
          <p:cNvPr id="33" name="TextBox 32">
            <a:extLst>
              <a:ext uri="{FF2B5EF4-FFF2-40B4-BE49-F238E27FC236}">
                <a16:creationId xmlns:a16="http://schemas.microsoft.com/office/drawing/2014/main" id="{37D88FA9-B6AB-264B-B151-CC3092B80006}"/>
              </a:ext>
            </a:extLst>
          </p:cNvPr>
          <p:cNvSpPr txBox="1"/>
          <p:nvPr/>
        </p:nvSpPr>
        <p:spPr>
          <a:xfrm>
            <a:off x="8582483" y="885100"/>
            <a:ext cx="2978618" cy="446276"/>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k-SK" sz="24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rPr>
              <a:t>10</a:t>
            </a:r>
            <a:r>
              <a:rPr kumimoji="0" lang="en-US" sz="24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rPr>
              <a:t>0+ awards</a:t>
            </a:r>
          </a:p>
        </p:txBody>
      </p:sp>
      <p:grpSp>
        <p:nvGrpSpPr>
          <p:cNvPr id="34" name="Group 33">
            <a:extLst>
              <a:ext uri="{FF2B5EF4-FFF2-40B4-BE49-F238E27FC236}">
                <a16:creationId xmlns:a16="http://schemas.microsoft.com/office/drawing/2014/main" id="{54CE6768-BB6D-094B-BC66-633A65969444}"/>
              </a:ext>
            </a:extLst>
          </p:cNvPr>
          <p:cNvGrpSpPr/>
          <p:nvPr/>
        </p:nvGrpSpPr>
        <p:grpSpPr>
          <a:xfrm>
            <a:off x="10732928" y="3092939"/>
            <a:ext cx="724269" cy="773257"/>
            <a:chOff x="10896231" y="2532007"/>
            <a:chExt cx="881052" cy="940644"/>
          </a:xfrm>
        </p:grpSpPr>
        <p:pic>
          <p:nvPicPr>
            <p:cNvPr id="35" name="Picture 4" descr="https://globalconnections.hsbc.com/assets/mpu-gtr-leaders-in-trade-2014-8c20f75d597bb90eedac4261a586c539.png">
              <a:extLst>
                <a:ext uri="{FF2B5EF4-FFF2-40B4-BE49-F238E27FC236}">
                  <a16:creationId xmlns:a16="http://schemas.microsoft.com/office/drawing/2014/main" id="{294F417B-FB74-0C46-BD6E-69A930D0B1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6231" y="2532007"/>
              <a:ext cx="881052" cy="936140"/>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A997AFE7-733A-D844-BB36-94EDB372399C}"/>
                </a:ext>
              </a:extLst>
            </p:cNvPr>
            <p:cNvSpPr txBox="1"/>
            <p:nvPr/>
          </p:nvSpPr>
          <p:spPr>
            <a:xfrm>
              <a:off x="11471471" y="3289771"/>
              <a:ext cx="290812" cy="182880"/>
            </a:xfrm>
            <a:prstGeom prst="rect">
              <a:avLst/>
            </a:prstGeom>
            <a:solidFill>
              <a:sysClr val="window" lastClr="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grpSp>
      <p:pic>
        <p:nvPicPr>
          <p:cNvPr id="37" name="Picture 36">
            <a:extLst>
              <a:ext uri="{FF2B5EF4-FFF2-40B4-BE49-F238E27FC236}">
                <a16:creationId xmlns:a16="http://schemas.microsoft.com/office/drawing/2014/main" id="{C221075A-2903-B345-9A58-2C6D86E4D9B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1111" y="1612989"/>
            <a:ext cx="807903" cy="548436"/>
          </a:xfrm>
          <a:prstGeom prst="rect">
            <a:avLst/>
          </a:prstGeom>
        </p:spPr>
      </p:pic>
      <p:grpSp>
        <p:nvGrpSpPr>
          <p:cNvPr id="68" name="Group 67">
            <a:extLst>
              <a:ext uri="{FF2B5EF4-FFF2-40B4-BE49-F238E27FC236}">
                <a16:creationId xmlns:a16="http://schemas.microsoft.com/office/drawing/2014/main" id="{1CEFA45D-7EFB-F540-B1F9-38785DA51EBA}"/>
              </a:ext>
            </a:extLst>
          </p:cNvPr>
          <p:cNvGrpSpPr/>
          <p:nvPr/>
        </p:nvGrpSpPr>
        <p:grpSpPr>
          <a:xfrm>
            <a:off x="3319337" y="3946256"/>
            <a:ext cx="6607609" cy="2750635"/>
            <a:chOff x="4860658" y="3415424"/>
            <a:chExt cx="7398141" cy="3079720"/>
          </a:xfrm>
        </p:grpSpPr>
        <p:grpSp>
          <p:nvGrpSpPr>
            <p:cNvPr id="27" name="Group 26">
              <a:extLst>
                <a:ext uri="{FF2B5EF4-FFF2-40B4-BE49-F238E27FC236}">
                  <a16:creationId xmlns:a16="http://schemas.microsoft.com/office/drawing/2014/main" id="{E71B7EDC-D102-6C4A-B9D5-E2FD2966392D}"/>
                </a:ext>
              </a:extLst>
            </p:cNvPr>
            <p:cNvGrpSpPr/>
            <p:nvPr/>
          </p:nvGrpSpPr>
          <p:grpSpPr>
            <a:xfrm>
              <a:off x="4860658" y="3415424"/>
              <a:ext cx="6885001" cy="3079720"/>
              <a:chOff x="4086213" y="2916697"/>
              <a:chExt cx="4432815" cy="1982836"/>
            </a:xfrm>
          </p:grpSpPr>
          <p:pic>
            <p:nvPicPr>
              <p:cNvPr id="28" name="Picture 27" descr="world-map.eps">
                <a:extLst>
                  <a:ext uri="{FF2B5EF4-FFF2-40B4-BE49-F238E27FC236}">
                    <a16:creationId xmlns:a16="http://schemas.microsoft.com/office/drawing/2014/main" id="{E31A7A12-582F-D84B-8B50-80C2BD1A21D7}"/>
                  </a:ext>
                </a:extLst>
              </p:cNvPr>
              <p:cNvPicPr>
                <a:picLocks noChangeAspect="1"/>
              </p:cNvPicPr>
              <p:nvPr/>
            </p:nvPicPr>
            <p:blipFill>
              <a:blip r:embed="rId10">
                <a:duotone>
                  <a:srgbClr val="4F81BD">
                    <a:shade val="45000"/>
                    <a:satMod val="135000"/>
                  </a:srgbClr>
                  <a:prstClr val="white"/>
                </a:duotone>
                <a:extLst>
                  <a:ext uri="{28A0092B-C50C-407E-A947-70E740481C1C}">
                    <a14:useLocalDpi xmlns:a14="http://schemas.microsoft.com/office/drawing/2010/main"/>
                  </a:ext>
                </a:extLst>
              </a:blip>
              <a:stretch>
                <a:fillRect/>
              </a:stretch>
            </p:blipFill>
            <p:spPr>
              <a:xfrm>
                <a:off x="4086213" y="2916697"/>
                <a:ext cx="4432815" cy="1982836"/>
              </a:xfrm>
              <a:prstGeom prst="rect">
                <a:avLst/>
              </a:prstGeom>
            </p:spPr>
          </p:pic>
          <p:pic>
            <p:nvPicPr>
              <p:cNvPr id="29" name="Picture 28">
                <a:extLst>
                  <a:ext uri="{FF2B5EF4-FFF2-40B4-BE49-F238E27FC236}">
                    <a16:creationId xmlns:a16="http://schemas.microsoft.com/office/drawing/2014/main" id="{169F7B80-C736-514A-8E89-33775F8FF6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81600" y="3485640"/>
                <a:ext cx="143016" cy="214524"/>
              </a:xfrm>
              <a:prstGeom prst="rect">
                <a:avLst/>
              </a:prstGeom>
            </p:spPr>
          </p:pic>
          <p:pic>
            <p:nvPicPr>
              <p:cNvPr id="30" name="Picture 29">
                <a:extLst>
                  <a:ext uri="{FF2B5EF4-FFF2-40B4-BE49-F238E27FC236}">
                    <a16:creationId xmlns:a16="http://schemas.microsoft.com/office/drawing/2014/main" id="{3A8A5A93-7469-AA4B-92A4-668D507D37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28891" y="3592902"/>
                <a:ext cx="143016" cy="214524"/>
              </a:xfrm>
              <a:prstGeom prst="rect">
                <a:avLst/>
              </a:prstGeom>
            </p:spPr>
          </p:pic>
          <p:pic>
            <p:nvPicPr>
              <p:cNvPr id="31" name="Picture 30">
                <a:extLst>
                  <a:ext uri="{FF2B5EF4-FFF2-40B4-BE49-F238E27FC236}">
                    <a16:creationId xmlns:a16="http://schemas.microsoft.com/office/drawing/2014/main" id="{9346494A-80DD-DF43-BB46-6A497D3269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31675" y="3242524"/>
                <a:ext cx="143016" cy="214524"/>
              </a:xfrm>
              <a:prstGeom prst="rect">
                <a:avLst/>
              </a:prstGeom>
            </p:spPr>
          </p:pic>
          <p:pic>
            <p:nvPicPr>
              <p:cNvPr id="32" name="Picture 31">
                <a:extLst>
                  <a:ext uri="{FF2B5EF4-FFF2-40B4-BE49-F238E27FC236}">
                    <a16:creationId xmlns:a16="http://schemas.microsoft.com/office/drawing/2014/main" id="{22234B16-E461-ED4B-8024-D0477B93238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1584" y="3195426"/>
                <a:ext cx="143016" cy="214524"/>
              </a:xfrm>
              <a:prstGeom prst="rect">
                <a:avLst/>
              </a:prstGeom>
            </p:spPr>
          </p:pic>
        </p:grpSp>
        <p:sp>
          <p:nvSpPr>
            <p:cNvPr id="43" name="TextBox 42">
              <a:extLst>
                <a:ext uri="{FF2B5EF4-FFF2-40B4-BE49-F238E27FC236}">
                  <a16:creationId xmlns:a16="http://schemas.microsoft.com/office/drawing/2014/main" id="{4E3E1591-B236-F54B-BF77-CC909F75B530}"/>
                </a:ext>
              </a:extLst>
            </p:cNvPr>
            <p:cNvSpPr txBox="1"/>
            <p:nvPr/>
          </p:nvSpPr>
          <p:spPr>
            <a:xfrm>
              <a:off x="7302587" y="3938121"/>
              <a:ext cx="860425"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1050" b="1" i="0" u="none" strike="noStrike" kern="0" cap="none" spc="0" normalizeH="0" baseline="0" noProof="0" dirty="0">
                  <a:ln>
                    <a:noFill/>
                  </a:ln>
                  <a:solidFill>
                    <a:srgbClr val="000000"/>
                  </a:solidFill>
                  <a:effectLst/>
                  <a:uLnTx/>
                  <a:uFillTx/>
                  <a:latin typeface="Arial"/>
                  <a:ea typeface="+mn-ea"/>
                  <a:cs typeface="Arial"/>
                  <a:sym typeface="Arial"/>
                </a:rPr>
                <a:t>London</a:t>
              </a:r>
            </a:p>
          </p:txBody>
        </p:sp>
        <p:sp>
          <p:nvSpPr>
            <p:cNvPr id="44" name="TextBox 43">
              <a:extLst>
                <a:ext uri="{FF2B5EF4-FFF2-40B4-BE49-F238E27FC236}">
                  <a16:creationId xmlns:a16="http://schemas.microsoft.com/office/drawing/2014/main" id="{6A54AA00-9486-334B-9F3B-9018E6868BEE}"/>
                </a:ext>
              </a:extLst>
            </p:cNvPr>
            <p:cNvSpPr txBox="1"/>
            <p:nvPr/>
          </p:nvSpPr>
          <p:spPr>
            <a:xfrm>
              <a:off x="6751242" y="4437404"/>
              <a:ext cx="86042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1050" b="1" i="0" u="none" strike="noStrike" kern="0" cap="none" spc="0" normalizeH="0" baseline="0" noProof="0" dirty="0">
                  <a:ln>
                    <a:noFill/>
                  </a:ln>
                  <a:solidFill>
                    <a:srgbClr val="000000"/>
                  </a:solidFill>
                  <a:effectLst/>
                  <a:uLnTx/>
                  <a:uFillTx/>
                  <a:latin typeface="Arial"/>
                  <a:ea typeface="+mn-ea"/>
                  <a:cs typeface="Arial"/>
                  <a:sym typeface="Arial"/>
                </a:rPr>
                <a:t>Atlanta</a:t>
              </a:r>
            </a:p>
          </p:txBody>
        </p:sp>
        <p:sp>
          <p:nvSpPr>
            <p:cNvPr id="45" name="TextBox 44">
              <a:extLst>
                <a:ext uri="{FF2B5EF4-FFF2-40B4-BE49-F238E27FC236}">
                  <a16:creationId xmlns:a16="http://schemas.microsoft.com/office/drawing/2014/main" id="{9082258D-D7F8-3244-9822-7649AC91446F}"/>
                </a:ext>
              </a:extLst>
            </p:cNvPr>
            <p:cNvSpPr txBox="1"/>
            <p:nvPr/>
          </p:nvSpPr>
          <p:spPr>
            <a:xfrm>
              <a:off x="10585239" y="4617734"/>
              <a:ext cx="1078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1050" b="1" i="0" u="none" strike="noStrike" kern="0" cap="none" spc="0" normalizeH="0" baseline="0" noProof="0" dirty="0">
                  <a:ln>
                    <a:noFill/>
                  </a:ln>
                  <a:solidFill>
                    <a:srgbClr val="000000"/>
                  </a:solidFill>
                  <a:effectLst/>
                  <a:uLnTx/>
                  <a:uFillTx/>
                  <a:latin typeface="Arial"/>
                  <a:ea typeface="+mn-ea"/>
                  <a:cs typeface="Arial"/>
                  <a:sym typeface="Arial"/>
                </a:rPr>
                <a:t>Hong Kong</a:t>
              </a:r>
            </a:p>
          </p:txBody>
        </p:sp>
        <p:sp>
          <p:nvSpPr>
            <p:cNvPr id="46" name="TextBox 45">
              <a:extLst>
                <a:ext uri="{FF2B5EF4-FFF2-40B4-BE49-F238E27FC236}">
                  <a16:creationId xmlns:a16="http://schemas.microsoft.com/office/drawing/2014/main" id="{835EE269-6B79-0A4C-8669-12AE50854AD4}"/>
                </a:ext>
              </a:extLst>
            </p:cNvPr>
            <p:cNvSpPr txBox="1"/>
            <p:nvPr/>
          </p:nvSpPr>
          <p:spPr>
            <a:xfrm>
              <a:off x="8515437" y="4106325"/>
              <a:ext cx="1078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1050" b="1" i="0" u="none" strike="noStrike" kern="0" cap="none" spc="0" normalizeH="0" baseline="0" noProof="0" dirty="0">
                  <a:ln>
                    <a:noFill/>
                  </a:ln>
                  <a:solidFill>
                    <a:srgbClr val="FFFFFF"/>
                  </a:solidFill>
                  <a:effectLst/>
                  <a:uLnTx/>
                  <a:uFillTx/>
                  <a:latin typeface="Arial"/>
                  <a:ea typeface="+mn-ea"/>
                  <a:cs typeface="Arial"/>
                  <a:sym typeface="Arial"/>
                </a:rPr>
                <a:t>Prague</a:t>
              </a:r>
            </a:p>
          </p:txBody>
        </p:sp>
        <p:sp>
          <p:nvSpPr>
            <p:cNvPr id="67" name="TextBox 66">
              <a:extLst>
                <a:ext uri="{FF2B5EF4-FFF2-40B4-BE49-F238E27FC236}">
                  <a16:creationId xmlns:a16="http://schemas.microsoft.com/office/drawing/2014/main" id="{8E9F0D64-CFCB-EC48-B88B-92BBC62B54A1}"/>
                </a:ext>
              </a:extLst>
            </p:cNvPr>
            <p:cNvSpPr txBox="1"/>
            <p:nvPr/>
          </p:nvSpPr>
          <p:spPr>
            <a:xfrm>
              <a:off x="11180233" y="5851339"/>
              <a:ext cx="107856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800"/>
                </a:spcAft>
                <a:buClr>
                  <a:srgbClr val="000000"/>
                </a:buClr>
                <a:buSzTx/>
                <a:buFont typeface="Arial"/>
                <a:buNone/>
                <a:tabLst/>
                <a:defRPr/>
              </a:pPr>
              <a:r>
                <a:rPr kumimoji="0" lang="en-US" sz="1050" b="1" i="0" u="none" strike="noStrike" kern="0" cap="none" spc="0" normalizeH="0" baseline="0" noProof="0" dirty="0">
                  <a:ln>
                    <a:noFill/>
                  </a:ln>
                  <a:solidFill>
                    <a:srgbClr val="000000"/>
                  </a:solidFill>
                  <a:effectLst/>
                  <a:uLnTx/>
                  <a:uFillTx/>
                  <a:latin typeface="Arial"/>
                  <a:ea typeface="+mn-ea"/>
                  <a:cs typeface="Arial"/>
                  <a:sym typeface="Arial"/>
                </a:rPr>
                <a:t>Melbourne</a:t>
              </a:r>
            </a:p>
          </p:txBody>
        </p:sp>
        <p:pic>
          <p:nvPicPr>
            <p:cNvPr id="38" name="Picture 37">
              <a:extLst>
                <a:ext uri="{FF2B5EF4-FFF2-40B4-BE49-F238E27FC236}">
                  <a16:creationId xmlns:a16="http://schemas.microsoft.com/office/drawing/2014/main" id="{CC7BED20-950F-1F4C-9EBF-D0DDE5B8FCC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75354" y="5782945"/>
              <a:ext cx="222131" cy="333196"/>
            </a:xfrm>
            <a:prstGeom prst="rect">
              <a:avLst/>
            </a:prstGeom>
          </p:spPr>
        </p:pic>
      </p:grpSp>
      <p:pic>
        <p:nvPicPr>
          <p:cNvPr id="39" name="Picture 2" descr="Image result for eurofinance logo">
            <a:extLst>
              <a:ext uri="{FF2B5EF4-FFF2-40B4-BE49-F238E27FC236}">
                <a16:creationId xmlns:a16="http://schemas.microsoft.com/office/drawing/2014/main" id="{B394B77C-E2C3-0844-9E8F-CBF0354145A2}"/>
              </a:ext>
            </a:extLst>
          </p:cNvPr>
          <p:cNvPicPr>
            <a:picLocks noChangeAspect="1" noChangeArrowheads="1"/>
          </p:cNvPicPr>
          <p:nvPr/>
        </p:nvPicPr>
        <p:blipFill rotWithShape="1">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t="38400" b="37600"/>
          <a:stretch/>
        </p:blipFill>
        <p:spPr bwMode="auto">
          <a:xfrm>
            <a:off x="8582483" y="2483189"/>
            <a:ext cx="1480617" cy="35534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Image result for supply and demand chain executive logo">
            <a:extLst>
              <a:ext uri="{FF2B5EF4-FFF2-40B4-BE49-F238E27FC236}">
                <a16:creationId xmlns:a16="http://schemas.microsoft.com/office/drawing/2014/main" id="{D617E420-10D3-1148-8C7A-99311348A6C2}"/>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9228" y="3250967"/>
            <a:ext cx="1607127"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Image result for bcr publishing logo">
            <a:extLst>
              <a:ext uri="{FF2B5EF4-FFF2-40B4-BE49-F238E27FC236}">
                <a16:creationId xmlns:a16="http://schemas.microsoft.com/office/drawing/2014/main" id="{23E14E3E-75F6-864A-8964-F21E0A68ABAF}"/>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629024" y="2514061"/>
            <a:ext cx="932077" cy="29360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Image result for scf awards logo">
            <a:extLst>
              <a:ext uri="{FF2B5EF4-FFF2-40B4-BE49-F238E27FC236}">
                <a16:creationId xmlns:a16="http://schemas.microsoft.com/office/drawing/2014/main" id="{14D82182-A1B2-404E-95CE-1A345B3E485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82483" y="1605721"/>
            <a:ext cx="1480617" cy="562972"/>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6D3BE243-EB9C-6046-B788-53E70795D015}"/>
              </a:ext>
            </a:extLst>
          </p:cNvPr>
          <p:cNvSpPr txBox="1"/>
          <p:nvPr/>
        </p:nvSpPr>
        <p:spPr>
          <a:xfrm>
            <a:off x="462652" y="820456"/>
            <a:ext cx="2475058" cy="446276"/>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rPr>
              <a:t>Numbers</a:t>
            </a:r>
          </a:p>
        </p:txBody>
      </p:sp>
      <p:sp>
        <p:nvSpPr>
          <p:cNvPr id="71" name="TextBox 70">
            <a:extLst>
              <a:ext uri="{FF2B5EF4-FFF2-40B4-BE49-F238E27FC236}">
                <a16:creationId xmlns:a16="http://schemas.microsoft.com/office/drawing/2014/main" id="{6DEA30D5-528A-2B4E-ABD8-2E8B623E4483}"/>
              </a:ext>
            </a:extLst>
          </p:cNvPr>
          <p:cNvSpPr txBox="1"/>
          <p:nvPr/>
        </p:nvSpPr>
        <p:spPr>
          <a:xfrm>
            <a:off x="4078100" y="840282"/>
            <a:ext cx="3391361" cy="446276"/>
          </a:xfrm>
          <a:prstGeom prst="rect">
            <a:avLst/>
          </a:prstGeom>
          <a:noFill/>
        </p:spPr>
        <p:txBody>
          <a:bodyPr wrap="square" lIns="76200" tIns="38100" rIns="76200" bIns="38100"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4987"/>
                </a:solidFill>
                <a:effectLst/>
                <a:uLnTx/>
                <a:uFillTx/>
                <a:latin typeface="Arial" panose="020B0604020202020204" pitchFamily="34" charset="0"/>
                <a:ea typeface="+mn-ea"/>
                <a:cs typeface="Arial" panose="020B0604020202020204" pitchFamily="34" charset="0"/>
                <a:sym typeface="Arial"/>
              </a:rPr>
              <a:t>Experience</a:t>
            </a:r>
          </a:p>
        </p:txBody>
      </p:sp>
      <p:cxnSp>
        <p:nvCxnSpPr>
          <p:cNvPr id="73" name="Straight Connector 72">
            <a:extLst>
              <a:ext uri="{FF2B5EF4-FFF2-40B4-BE49-F238E27FC236}">
                <a16:creationId xmlns:a16="http://schemas.microsoft.com/office/drawing/2014/main" id="{FA5FA1EF-CFA5-8F4E-B499-4C9322778171}"/>
              </a:ext>
            </a:extLst>
          </p:cNvPr>
          <p:cNvCxnSpPr>
            <a:cxnSpLocks/>
          </p:cNvCxnSpPr>
          <p:nvPr/>
        </p:nvCxnSpPr>
        <p:spPr>
          <a:xfrm>
            <a:off x="3474720" y="885100"/>
            <a:ext cx="0" cy="306115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B228F1E-6C19-4D4F-857C-B2B2507C4076}"/>
              </a:ext>
            </a:extLst>
          </p:cNvPr>
          <p:cNvCxnSpPr>
            <a:cxnSpLocks/>
          </p:cNvCxnSpPr>
          <p:nvPr/>
        </p:nvCxnSpPr>
        <p:spPr>
          <a:xfrm>
            <a:off x="8072846" y="885100"/>
            <a:ext cx="0" cy="3061156"/>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499b247fb2_0_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400"/>
              <a:buFont typeface="Arial"/>
              <a:buNone/>
            </a:pPr>
            <a:r>
              <a:rPr lang="en-US" dirty="0"/>
              <a:t>The Call for Supply Chain Finance</a:t>
            </a:r>
            <a:endParaRPr dirty="0"/>
          </a:p>
        </p:txBody>
      </p:sp>
      <p:sp>
        <p:nvSpPr>
          <p:cNvPr id="410" name="Google Shape;410;g1499b247fb2_0_1"/>
          <p:cNvSpPr txBox="1"/>
          <p:nvPr/>
        </p:nvSpPr>
        <p:spPr>
          <a:xfrm>
            <a:off x="7523348" y="4600623"/>
            <a:ext cx="4152096" cy="1477287"/>
          </a:xfrm>
          <a:prstGeom prst="rect">
            <a:avLst/>
          </a:prstGeom>
          <a:noFill/>
          <a:ln>
            <a:noFill/>
          </a:ln>
        </p:spPr>
        <p:txBody>
          <a:bodyPr spcFirstLastPara="1" wrap="square" lIns="91425" tIns="45700" rIns="91425" bIns="45700" anchor="t" anchorCtr="0">
            <a:spAutoFit/>
          </a:bodyPr>
          <a:lstStyle/>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N</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ew interest in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supplier visibility</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automation</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efficient ERP systems</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 and better </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forecasting</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 capabilities </a:t>
            </a: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has made supply chain finance market competitive</a:t>
            </a:r>
            <a:endParaRPr kumimoji="0" sz="11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410;g1499b247fb2_0_1">
            <a:extLst>
              <a:ext uri="{FF2B5EF4-FFF2-40B4-BE49-F238E27FC236}">
                <a16:creationId xmlns:a16="http://schemas.microsoft.com/office/drawing/2014/main" id="{AB671730-6697-8A48-9A29-964125D81FD3}"/>
              </a:ext>
            </a:extLst>
          </p:cNvPr>
          <p:cNvSpPr txBox="1"/>
          <p:nvPr/>
        </p:nvSpPr>
        <p:spPr>
          <a:xfrm>
            <a:off x="312004" y="1599161"/>
            <a:ext cx="4012959"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Supply chain disruption is becoming the new normal. This uncertainty is changing payment and ordering expectations</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5" name="Google Shape;410;g1499b247fb2_0_1">
            <a:extLst>
              <a:ext uri="{FF2B5EF4-FFF2-40B4-BE49-F238E27FC236}">
                <a16:creationId xmlns:a16="http://schemas.microsoft.com/office/drawing/2014/main" id="{5F8B8C99-6B2D-CC4F-9F4D-E67BDD2B6A5A}"/>
              </a:ext>
            </a:extLst>
          </p:cNvPr>
          <p:cNvSpPr txBox="1"/>
          <p:nvPr/>
        </p:nvSpPr>
        <p:spPr>
          <a:xfrm>
            <a:off x="7523348" y="2592795"/>
            <a:ext cx="450823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Inflationary pressure, credit market constraints and high FX volatility make alternative avenues to accelerate cash very attractive</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Google Shape;410;g1499b247fb2_0_1">
            <a:extLst>
              <a:ext uri="{FF2B5EF4-FFF2-40B4-BE49-F238E27FC236}">
                <a16:creationId xmlns:a16="http://schemas.microsoft.com/office/drawing/2014/main" id="{22D150AB-F73B-DC46-9E7B-912F2410BDD5}"/>
              </a:ext>
            </a:extLst>
          </p:cNvPr>
          <p:cNvSpPr txBox="1"/>
          <p:nvPr/>
        </p:nvSpPr>
        <p:spPr>
          <a:xfrm>
            <a:off x="312005" y="3633351"/>
            <a:ext cx="4012958" cy="17542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The strategies to cope with ongoing disruption are creating a </a:t>
            </a: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s</a:t>
            </a: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urge in </a:t>
            </a:r>
            <a:r>
              <a:rPr kumimoji="0" lang="en-US" sz="1800" b="1" i="0" u="none" strike="noStrike" kern="0" cap="none" spc="0" normalizeH="0" baseline="0" noProof="0" dirty="0">
                <a:ln>
                  <a:noFill/>
                </a:ln>
                <a:solidFill>
                  <a:srgbClr val="000000"/>
                </a:solidFill>
                <a:effectLst/>
                <a:uLnTx/>
                <a:uFillTx/>
                <a:latin typeface="Arial"/>
                <a:ea typeface="+mn-ea"/>
                <a:cs typeface="Arial"/>
                <a:sym typeface="Arial"/>
              </a:rPr>
              <a:t>demand for working capital solutions</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 </a:t>
            </a: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that help companies respond appropriately </a:t>
            </a: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to </a:t>
            </a:r>
            <a:r>
              <a:rPr kumimoji="0" lang="en-US" sz="1800" b="0" i="0" u="none" strike="noStrike" kern="0" cap="none" spc="0" normalizeH="0" baseline="0" noProof="0" dirty="0">
                <a:ln>
                  <a:noFill/>
                </a:ln>
                <a:solidFill>
                  <a:srgbClr val="000000"/>
                </a:solidFill>
                <a:effectLst/>
                <a:uLnTx/>
                <a:uFillTx/>
                <a:latin typeface="Arial"/>
                <a:ea typeface="+mn-ea"/>
                <a:cs typeface="Arial"/>
                <a:sym typeface="Arial"/>
              </a:rPr>
              <a:t>operations that absorb more cash</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23" name="Group 22">
            <a:extLst>
              <a:ext uri="{FF2B5EF4-FFF2-40B4-BE49-F238E27FC236}">
                <a16:creationId xmlns:a16="http://schemas.microsoft.com/office/drawing/2014/main" id="{2BFF5237-55E1-0049-B22E-FFB050658FC4}"/>
              </a:ext>
            </a:extLst>
          </p:cNvPr>
          <p:cNvGrpSpPr/>
          <p:nvPr/>
        </p:nvGrpSpPr>
        <p:grpSpPr>
          <a:xfrm>
            <a:off x="4324963" y="942551"/>
            <a:ext cx="3198384" cy="5279724"/>
            <a:chOff x="4324963" y="1212516"/>
            <a:chExt cx="3198384" cy="5279724"/>
          </a:xfrm>
        </p:grpSpPr>
        <p:grpSp>
          <p:nvGrpSpPr>
            <p:cNvPr id="13" name="Group 12">
              <a:extLst>
                <a:ext uri="{FF2B5EF4-FFF2-40B4-BE49-F238E27FC236}">
                  <a16:creationId xmlns:a16="http://schemas.microsoft.com/office/drawing/2014/main" id="{CBD88195-2B0C-B149-B755-A744C9BF8680}"/>
                </a:ext>
              </a:extLst>
            </p:cNvPr>
            <p:cNvGrpSpPr/>
            <p:nvPr/>
          </p:nvGrpSpPr>
          <p:grpSpPr>
            <a:xfrm rot="16200000" flipH="1">
              <a:off x="3284293" y="2253186"/>
              <a:ext cx="5279724" cy="3198384"/>
              <a:chOff x="1255562" y="2901499"/>
              <a:chExt cx="3556000" cy="2154176"/>
            </a:xfrm>
          </p:grpSpPr>
          <p:pic>
            <p:nvPicPr>
              <p:cNvPr id="3" name="Graphic 2">
                <a:extLst>
                  <a:ext uri="{FF2B5EF4-FFF2-40B4-BE49-F238E27FC236}">
                    <a16:creationId xmlns:a16="http://schemas.microsoft.com/office/drawing/2014/main" id="{0F8798E4-CB0E-C24E-BA40-4C699FA985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5562" y="2901499"/>
                <a:ext cx="1422400" cy="1422400"/>
              </a:xfrm>
              <a:prstGeom prst="rect">
                <a:avLst/>
              </a:prstGeom>
            </p:spPr>
          </p:pic>
          <p:pic>
            <p:nvPicPr>
              <p:cNvPr id="8" name="Graphic 7">
                <a:extLst>
                  <a:ext uri="{FF2B5EF4-FFF2-40B4-BE49-F238E27FC236}">
                    <a16:creationId xmlns:a16="http://schemas.microsoft.com/office/drawing/2014/main" id="{5FF27DF9-50B6-2C41-AF1E-13CEFF268AD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66762" y="3633275"/>
                <a:ext cx="1422400" cy="1422400"/>
              </a:xfrm>
              <a:prstGeom prst="rect">
                <a:avLst/>
              </a:prstGeom>
            </p:spPr>
          </p:pic>
          <p:pic>
            <p:nvPicPr>
              <p:cNvPr id="10" name="Graphic 9">
                <a:extLst>
                  <a:ext uri="{FF2B5EF4-FFF2-40B4-BE49-F238E27FC236}">
                    <a16:creationId xmlns:a16="http://schemas.microsoft.com/office/drawing/2014/main" id="{205D297A-A75D-034E-877C-C730AB2670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77962" y="2901499"/>
                <a:ext cx="1422400" cy="1422400"/>
              </a:xfrm>
              <a:prstGeom prst="rect">
                <a:avLst/>
              </a:prstGeom>
            </p:spPr>
          </p:pic>
          <p:pic>
            <p:nvPicPr>
              <p:cNvPr id="12" name="Graphic 11">
                <a:extLst>
                  <a:ext uri="{FF2B5EF4-FFF2-40B4-BE49-F238E27FC236}">
                    <a16:creationId xmlns:a16="http://schemas.microsoft.com/office/drawing/2014/main" id="{731B55D6-E4A7-9A4C-9D71-AF10EC05A4F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89162" y="3633275"/>
                <a:ext cx="1422400" cy="1422400"/>
              </a:xfrm>
              <a:prstGeom prst="rect">
                <a:avLst/>
              </a:prstGeom>
            </p:spPr>
          </p:pic>
        </p:grpSp>
        <p:pic>
          <p:nvPicPr>
            <p:cNvPr id="16" name="Graphic 15">
              <a:extLst>
                <a:ext uri="{FF2B5EF4-FFF2-40B4-BE49-F238E27FC236}">
                  <a16:creationId xmlns:a16="http://schemas.microsoft.com/office/drawing/2014/main" id="{CA3FCAF5-03AF-E04F-A7C9-0F0340FB127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92211" y="1619039"/>
              <a:ext cx="1177394" cy="1177394"/>
            </a:xfrm>
            <a:prstGeom prst="rect">
              <a:avLst/>
            </a:prstGeom>
          </p:spPr>
        </p:pic>
        <p:pic>
          <p:nvPicPr>
            <p:cNvPr id="15" name="Graphic 14">
              <a:extLst>
                <a:ext uri="{FF2B5EF4-FFF2-40B4-BE49-F238E27FC236}">
                  <a16:creationId xmlns:a16="http://schemas.microsoft.com/office/drawing/2014/main" id="{77BDA30A-3411-6D4A-ADBE-4901B499A68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78706" y="2884174"/>
              <a:ext cx="1177394" cy="1177394"/>
            </a:xfrm>
            <a:prstGeom prst="rect">
              <a:avLst/>
            </a:prstGeom>
          </p:spPr>
        </p:pic>
        <p:pic>
          <p:nvPicPr>
            <p:cNvPr id="20" name="Graphic 19">
              <a:extLst>
                <a:ext uri="{FF2B5EF4-FFF2-40B4-BE49-F238E27FC236}">
                  <a16:creationId xmlns:a16="http://schemas.microsoft.com/office/drawing/2014/main" id="{C631908F-BBB9-0C4C-9DD0-D6DA9A30C93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795851" y="3903316"/>
              <a:ext cx="1082855" cy="1082855"/>
            </a:xfrm>
            <a:prstGeom prst="rect">
              <a:avLst/>
            </a:prstGeom>
          </p:spPr>
        </p:pic>
        <p:pic>
          <p:nvPicPr>
            <p:cNvPr id="22" name="Graphic 21">
              <a:extLst>
                <a:ext uri="{FF2B5EF4-FFF2-40B4-BE49-F238E27FC236}">
                  <a16:creationId xmlns:a16="http://schemas.microsoft.com/office/drawing/2014/main" id="{0464C382-4190-3D48-9F08-8A05B96BE6E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004196" y="4996065"/>
              <a:ext cx="975904" cy="975904"/>
            </a:xfrm>
            <a:prstGeom prst="rect">
              <a:avLst/>
            </a:prstGeom>
          </p:spPr>
        </p:pic>
      </p:grpSp>
    </p:spTree>
    <p:extLst>
      <p:ext uri="{BB962C8B-B14F-4D97-AF65-F5344CB8AC3E}">
        <p14:creationId xmlns:p14="http://schemas.microsoft.com/office/powerpoint/2010/main" val="3905101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8"/>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400"/>
              <a:buFont typeface="Arial"/>
              <a:buNone/>
            </a:pPr>
            <a:r>
              <a:rPr lang="en-GB"/>
              <a:t>What To Expect From PrimeRevenue</a:t>
            </a:r>
          </a:p>
          <a:p>
            <a:pPr marL="0" lvl="0" indent="0" algn="l" rtl="0">
              <a:lnSpc>
                <a:spcPct val="90000"/>
              </a:lnSpc>
              <a:spcBef>
                <a:spcPts val="0"/>
              </a:spcBef>
              <a:spcAft>
                <a:spcPts val="0"/>
              </a:spcAft>
              <a:buClr>
                <a:schemeClr val="accent1"/>
              </a:buClr>
              <a:buSzPts val="3400"/>
              <a:buFont typeface="Arial"/>
              <a:buNone/>
            </a:pPr>
            <a:endParaRPr lang="en-GB" dirty="0"/>
          </a:p>
        </p:txBody>
      </p:sp>
      <p:grpSp>
        <p:nvGrpSpPr>
          <p:cNvPr id="9" name="Group 8">
            <a:extLst>
              <a:ext uri="{FF2B5EF4-FFF2-40B4-BE49-F238E27FC236}">
                <a16:creationId xmlns:a16="http://schemas.microsoft.com/office/drawing/2014/main" id="{EE89BDF7-BCCA-9B7B-53A6-69BC08D97335}"/>
              </a:ext>
            </a:extLst>
          </p:cNvPr>
          <p:cNvGrpSpPr/>
          <p:nvPr/>
        </p:nvGrpSpPr>
        <p:grpSpPr>
          <a:xfrm>
            <a:off x="324464" y="1047135"/>
            <a:ext cx="11756855" cy="5365095"/>
            <a:chOff x="145385" y="783333"/>
            <a:chExt cx="11994928" cy="5628897"/>
          </a:xfrm>
        </p:grpSpPr>
        <p:cxnSp>
          <p:nvCxnSpPr>
            <p:cNvPr id="24" name="Connecteur droit 23">
              <a:extLst>
                <a:ext uri="{FF2B5EF4-FFF2-40B4-BE49-F238E27FC236}">
                  <a16:creationId xmlns:a16="http://schemas.microsoft.com/office/drawing/2014/main" id="{DADB1EA5-BEBE-BA13-4BBC-357343B4F523}"/>
                </a:ext>
              </a:extLst>
            </p:cNvPr>
            <p:cNvCxnSpPr>
              <a:cxnSpLocks/>
            </p:cNvCxnSpPr>
            <p:nvPr/>
          </p:nvCxnSpPr>
          <p:spPr>
            <a:xfrm>
              <a:off x="9030011" y="2638242"/>
              <a:ext cx="1096969" cy="911997"/>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17" name="Connecteur droit 16">
              <a:extLst>
                <a:ext uri="{FF2B5EF4-FFF2-40B4-BE49-F238E27FC236}">
                  <a16:creationId xmlns:a16="http://schemas.microsoft.com/office/drawing/2014/main" id="{AED2C4FE-BD4A-1E2B-E83A-5F7F0397B9FE}"/>
                </a:ext>
              </a:extLst>
            </p:cNvPr>
            <p:cNvCxnSpPr>
              <a:cxnSpLocks/>
            </p:cNvCxnSpPr>
            <p:nvPr/>
          </p:nvCxnSpPr>
          <p:spPr>
            <a:xfrm flipV="1">
              <a:off x="5303919" y="2366429"/>
              <a:ext cx="1584162" cy="118381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1" name="Connecteur droit 10">
              <a:extLst>
                <a:ext uri="{FF2B5EF4-FFF2-40B4-BE49-F238E27FC236}">
                  <a16:creationId xmlns:a16="http://schemas.microsoft.com/office/drawing/2014/main" id="{7FE4D58D-CCF7-D658-E427-AEBB6EF077D6}"/>
                </a:ext>
              </a:extLst>
            </p:cNvPr>
            <p:cNvCxnSpPr>
              <a:cxnSpLocks/>
            </p:cNvCxnSpPr>
            <p:nvPr/>
          </p:nvCxnSpPr>
          <p:spPr>
            <a:xfrm>
              <a:off x="2271365" y="3955730"/>
              <a:ext cx="1607673" cy="7884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7A721719-B188-4935-65C3-1C867504BE57}"/>
                </a:ext>
              </a:extLst>
            </p:cNvPr>
            <p:cNvSpPr/>
            <p:nvPr/>
          </p:nvSpPr>
          <p:spPr>
            <a:xfrm>
              <a:off x="3170378" y="3429000"/>
              <a:ext cx="2834640" cy="29832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Rectangle 1">
              <a:extLst>
                <a:ext uri="{FF2B5EF4-FFF2-40B4-BE49-F238E27FC236}">
                  <a16:creationId xmlns:a16="http://schemas.microsoft.com/office/drawing/2014/main" id="{36A817B5-4920-5276-84FA-9AF26DA23A79}"/>
                </a:ext>
              </a:extLst>
            </p:cNvPr>
            <p:cNvSpPr/>
            <p:nvPr/>
          </p:nvSpPr>
          <p:spPr>
            <a:xfrm>
              <a:off x="145385" y="1148933"/>
              <a:ext cx="2859678" cy="29832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6" name="Groupe 5"/>
            <p:cNvGrpSpPr/>
            <p:nvPr/>
          </p:nvGrpSpPr>
          <p:grpSpPr>
            <a:xfrm>
              <a:off x="978861" y="1215139"/>
              <a:ext cx="1099098" cy="1099098"/>
              <a:chOff x="1156036" y="1318550"/>
              <a:chExt cx="1099098" cy="1099098"/>
            </a:xfrm>
          </p:grpSpPr>
          <p:sp>
            <p:nvSpPr>
              <p:cNvPr id="54" name="Ellipse 53">
                <a:extLst>
                  <a:ext uri="{FF2B5EF4-FFF2-40B4-BE49-F238E27FC236}">
                    <a16:creationId xmlns:a16="http://schemas.microsoft.com/office/drawing/2014/main" id="{EBA295E2-741D-C885-1947-CD9ACAAD29A1}"/>
                  </a:ext>
                </a:extLst>
              </p:cNvPr>
              <p:cNvSpPr/>
              <p:nvPr/>
            </p:nvSpPr>
            <p:spPr>
              <a:xfrm>
                <a:off x="1156036" y="1318550"/>
                <a:ext cx="1099098" cy="10990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9" name="Graphique 42">
                <a:extLst>
                  <a:ext uri="{FF2B5EF4-FFF2-40B4-BE49-F238E27FC236}">
                    <a16:creationId xmlns:a16="http://schemas.microsoft.com/office/drawing/2014/main" id="{70F707AC-4957-6E0A-29E2-7CE8B0ACB964}"/>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5974"/>
              <a:stretch/>
            </p:blipFill>
            <p:spPr>
              <a:xfrm>
                <a:off x="1182713" y="1435549"/>
                <a:ext cx="1064195" cy="894202"/>
              </a:xfrm>
              <a:prstGeom prst="rect">
                <a:avLst/>
              </a:prstGeom>
            </p:spPr>
          </p:pic>
        </p:grpSp>
        <p:sp>
          <p:nvSpPr>
            <p:cNvPr id="55" name="Google Shape;435;p8">
              <a:extLst>
                <a:ext uri="{FF2B5EF4-FFF2-40B4-BE49-F238E27FC236}">
                  <a16:creationId xmlns:a16="http://schemas.microsoft.com/office/drawing/2014/main" id="{82792CC5-CBF8-0BD2-EDC2-C49FB143FACB}"/>
                </a:ext>
              </a:extLst>
            </p:cNvPr>
            <p:cNvSpPr txBox="1"/>
            <p:nvPr/>
          </p:nvSpPr>
          <p:spPr>
            <a:xfrm>
              <a:off x="423592" y="2195496"/>
              <a:ext cx="2206692" cy="4197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Arial"/>
                  <a:cs typeface="Arial"/>
                  <a:sym typeface="Arial"/>
                </a:rPr>
                <a:t>Trusted Partner</a:t>
              </a:r>
              <a:endParaRPr kumimoji="0" lang="en-GB"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56" name="Google Shape;439;p8">
              <a:extLst>
                <a:ext uri="{FF2B5EF4-FFF2-40B4-BE49-F238E27FC236}">
                  <a16:creationId xmlns:a16="http://schemas.microsoft.com/office/drawing/2014/main" id="{61E0EEE8-3A8A-CF87-26E7-79F89BAC8F31}"/>
                </a:ext>
              </a:extLst>
            </p:cNvPr>
            <p:cNvSpPr txBox="1"/>
            <p:nvPr/>
          </p:nvSpPr>
          <p:spPr>
            <a:xfrm>
              <a:off x="380591" y="2704818"/>
              <a:ext cx="2471313" cy="10009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Arial"/>
                  <a:cs typeface="Arial"/>
                  <a:sym typeface="Arial"/>
                </a:rPr>
                <a:t>Longterm and referenceable Fortune 500 customers, freeing trillions in cash flow for resilient supply chains </a:t>
              </a:r>
              <a:endParaRPr kumimoji="0" lang="en-GB"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3" name="Google Shape;435;p8">
              <a:extLst>
                <a:ext uri="{FF2B5EF4-FFF2-40B4-BE49-F238E27FC236}">
                  <a16:creationId xmlns:a16="http://schemas.microsoft.com/office/drawing/2014/main" id="{5A68FC42-4D92-CD72-08CE-18FF93DBB6E9}"/>
                </a:ext>
              </a:extLst>
            </p:cNvPr>
            <p:cNvSpPr txBox="1"/>
            <p:nvPr/>
          </p:nvSpPr>
          <p:spPr>
            <a:xfrm>
              <a:off x="3330981" y="4621794"/>
              <a:ext cx="2500841" cy="4197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Arial"/>
                  <a:cs typeface="Arial"/>
                  <a:sym typeface="Arial"/>
                </a:rPr>
                <a:t>Customer Service</a:t>
              </a:r>
              <a:endParaRPr kumimoji="0" lang="en-GB"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64" name="Google Shape;439;p8">
              <a:extLst>
                <a:ext uri="{FF2B5EF4-FFF2-40B4-BE49-F238E27FC236}">
                  <a16:creationId xmlns:a16="http://schemas.microsoft.com/office/drawing/2014/main" id="{D9E1926C-4AFB-274A-31B2-22A4E980C83B}"/>
                </a:ext>
              </a:extLst>
            </p:cNvPr>
            <p:cNvSpPr txBox="1"/>
            <p:nvPr/>
          </p:nvSpPr>
          <p:spPr>
            <a:xfrm>
              <a:off x="3299568" y="5050162"/>
              <a:ext cx="2705451" cy="12270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mn-ea"/>
                  <a:cs typeface="Arial"/>
                  <a:sym typeface="Arial"/>
                </a:rPr>
                <a:t>Tailored, top-level customer service and global support at a localized level, s</a:t>
              </a:r>
              <a:r>
                <a:rPr kumimoji="0" lang="en-GB" sz="1400" b="0" i="0" u="none" strike="noStrike" kern="0" cap="none" spc="0" normalizeH="0" baseline="0" noProof="0">
                  <a:ln>
                    <a:noFill/>
                  </a:ln>
                  <a:solidFill>
                    <a:srgbClr val="FFFFFF"/>
                  </a:solidFill>
                  <a:effectLst/>
                  <a:uLnTx/>
                  <a:uFillTx/>
                  <a:latin typeface="Arial"/>
                  <a:ea typeface="Arial"/>
                  <a:cs typeface="Arial"/>
                  <a:sym typeface="Arial"/>
                </a:rPr>
                <a:t>upporting our customers in </a:t>
              </a:r>
              <a:r>
                <a:rPr kumimoji="0" lang="en-GB" sz="1400" b="1" i="0" u="none" strike="noStrike" kern="0" cap="none" spc="0" normalizeH="0" baseline="0" noProof="0">
                  <a:ln>
                    <a:noFill/>
                  </a:ln>
                  <a:solidFill>
                    <a:srgbClr val="FFFFFF"/>
                  </a:solidFill>
                  <a:effectLst/>
                  <a:uLnTx/>
                  <a:uFillTx/>
                  <a:latin typeface="Arial"/>
                  <a:ea typeface="Arial"/>
                  <a:cs typeface="Arial"/>
                  <a:sym typeface="Arial"/>
                </a:rPr>
                <a:t>30+ </a:t>
              </a:r>
              <a:r>
                <a:rPr kumimoji="0" lang="en-GB" sz="1400" b="0" i="0" u="none" strike="noStrike" kern="0" cap="none" spc="0" normalizeH="0" baseline="0" noProof="0">
                  <a:ln>
                    <a:noFill/>
                  </a:ln>
                  <a:solidFill>
                    <a:srgbClr val="FFFFFF"/>
                  </a:solidFill>
                  <a:effectLst/>
                  <a:uLnTx/>
                  <a:uFillTx/>
                  <a:latin typeface="Arial"/>
                  <a:ea typeface="Arial"/>
                  <a:cs typeface="Arial"/>
                  <a:sym typeface="Arial"/>
                </a:rPr>
                <a:t>languages</a:t>
              </a:r>
              <a:r>
                <a:rPr kumimoji="0" lang="en-GB" sz="1400" b="0" i="0" u="none" strike="noStrike" kern="0" cap="none" spc="0" normalizeH="0" baseline="0" noProof="0">
                  <a:ln>
                    <a:noFill/>
                  </a:ln>
                  <a:solidFill>
                    <a:srgbClr val="FFFFFF"/>
                  </a:solidFill>
                  <a:effectLst/>
                  <a:uLnTx/>
                  <a:uFillTx/>
                  <a:latin typeface="Arial"/>
                  <a:ea typeface="+mn-ea"/>
                  <a:cs typeface="Arial"/>
                  <a:sym typeface="Arial"/>
                </a:rPr>
                <a:t> </a:t>
              </a:r>
              <a:endParaRPr kumimoji="0" lang="en-GB"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7" name="Groupe 6"/>
            <p:cNvGrpSpPr/>
            <p:nvPr/>
          </p:nvGrpSpPr>
          <p:grpSpPr>
            <a:xfrm>
              <a:off x="3211402" y="3583466"/>
              <a:ext cx="1945910" cy="1099098"/>
              <a:chOff x="1165262" y="3662091"/>
              <a:chExt cx="1945910" cy="1099098"/>
            </a:xfrm>
          </p:grpSpPr>
          <p:sp>
            <p:nvSpPr>
              <p:cNvPr id="62" name="Ellipse 61">
                <a:extLst>
                  <a:ext uri="{FF2B5EF4-FFF2-40B4-BE49-F238E27FC236}">
                    <a16:creationId xmlns:a16="http://schemas.microsoft.com/office/drawing/2014/main" id="{07884347-A55C-B9F9-DB8A-CE1C660A182C}"/>
                  </a:ext>
                </a:extLst>
              </p:cNvPr>
              <p:cNvSpPr/>
              <p:nvPr/>
            </p:nvSpPr>
            <p:spPr>
              <a:xfrm>
                <a:off x="1165262" y="3662091"/>
                <a:ext cx="1099098" cy="10990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71" name="Graphique 46">
                <a:extLst>
                  <a:ext uri="{FF2B5EF4-FFF2-40B4-BE49-F238E27FC236}">
                    <a16:creationId xmlns:a16="http://schemas.microsoft.com/office/drawing/2014/main" id="{69D321FB-7D6F-6A7C-44F6-99306330E0C1}"/>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25621"/>
              <a:stretch/>
            </p:blipFill>
            <p:spPr>
              <a:xfrm>
                <a:off x="1963467" y="3763082"/>
                <a:ext cx="1147705" cy="853659"/>
              </a:xfrm>
              <a:prstGeom prst="rect">
                <a:avLst/>
              </a:prstGeom>
            </p:spPr>
          </p:pic>
        </p:grpSp>
        <p:sp>
          <p:nvSpPr>
            <p:cNvPr id="4" name="Rectangle 3">
              <a:extLst>
                <a:ext uri="{FF2B5EF4-FFF2-40B4-BE49-F238E27FC236}">
                  <a16:creationId xmlns:a16="http://schemas.microsoft.com/office/drawing/2014/main" id="{78A43940-B12B-020A-FD1B-13133059E9C6}"/>
                </a:ext>
              </a:extLst>
            </p:cNvPr>
            <p:cNvSpPr/>
            <p:nvPr/>
          </p:nvSpPr>
          <p:spPr>
            <a:xfrm>
              <a:off x="6195371" y="783333"/>
              <a:ext cx="2834640" cy="2983230"/>
            </a:xfrm>
            <a:prstGeom prst="rect">
              <a:avLst/>
            </a:prstGeom>
            <a:solidFill>
              <a:schemeClr val="accent4"/>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5" name="Rectangle 4">
              <a:extLst>
                <a:ext uri="{FF2B5EF4-FFF2-40B4-BE49-F238E27FC236}">
                  <a16:creationId xmlns:a16="http://schemas.microsoft.com/office/drawing/2014/main" id="{550B9573-F4B0-9AFA-B2C3-9B9DF4364764}"/>
                </a:ext>
              </a:extLst>
            </p:cNvPr>
            <p:cNvSpPr/>
            <p:nvPr/>
          </p:nvSpPr>
          <p:spPr>
            <a:xfrm>
              <a:off x="9220364" y="3429000"/>
              <a:ext cx="2834640" cy="298323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grpSp>
          <p:nvGrpSpPr>
            <p:cNvPr id="12" name="Groupe 11">
              <a:extLst>
                <a:ext uri="{FF2B5EF4-FFF2-40B4-BE49-F238E27FC236}">
                  <a16:creationId xmlns:a16="http://schemas.microsoft.com/office/drawing/2014/main" id="{82F044DF-631A-C272-51E6-98DF8CC250A5}"/>
                </a:ext>
              </a:extLst>
            </p:cNvPr>
            <p:cNvGrpSpPr/>
            <p:nvPr/>
          </p:nvGrpSpPr>
          <p:grpSpPr>
            <a:xfrm>
              <a:off x="7039364" y="958035"/>
              <a:ext cx="1099098" cy="1099098"/>
              <a:chOff x="5951237" y="1318550"/>
              <a:chExt cx="1099098" cy="1099098"/>
            </a:xfrm>
          </p:grpSpPr>
          <p:sp>
            <p:nvSpPr>
              <p:cNvPr id="13" name="Ellipse 12">
                <a:extLst>
                  <a:ext uri="{FF2B5EF4-FFF2-40B4-BE49-F238E27FC236}">
                    <a16:creationId xmlns:a16="http://schemas.microsoft.com/office/drawing/2014/main" id="{FF908336-9471-2BDA-7C7C-C0133D212448}"/>
                  </a:ext>
                </a:extLst>
              </p:cNvPr>
              <p:cNvSpPr/>
              <p:nvPr/>
            </p:nvSpPr>
            <p:spPr>
              <a:xfrm>
                <a:off x="5951237" y="1318550"/>
                <a:ext cx="1099098" cy="1099098"/>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14" name="Graphique 44">
                <a:extLst>
                  <a:ext uri="{FF2B5EF4-FFF2-40B4-BE49-F238E27FC236}">
                    <a16:creationId xmlns:a16="http://schemas.microsoft.com/office/drawing/2014/main" id="{670D42B2-9DB3-36C2-D301-CBB44318BE9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28262" t="9559" r="25862" b="26762"/>
              <a:stretch/>
            </p:blipFill>
            <p:spPr>
              <a:xfrm>
                <a:off x="6151961" y="1412585"/>
                <a:ext cx="641221" cy="905169"/>
              </a:xfrm>
              <a:prstGeom prst="rect">
                <a:avLst/>
              </a:prstGeom>
            </p:spPr>
          </p:pic>
        </p:grpSp>
        <p:sp>
          <p:nvSpPr>
            <p:cNvPr id="15" name="Google Shape;435;p8">
              <a:extLst>
                <a:ext uri="{FF2B5EF4-FFF2-40B4-BE49-F238E27FC236}">
                  <a16:creationId xmlns:a16="http://schemas.microsoft.com/office/drawing/2014/main" id="{105B93A2-93A6-143E-9FD5-5D66041B4843}"/>
                </a:ext>
              </a:extLst>
            </p:cNvPr>
            <p:cNvSpPr txBox="1"/>
            <p:nvPr/>
          </p:nvSpPr>
          <p:spPr>
            <a:xfrm>
              <a:off x="6438838" y="2000829"/>
              <a:ext cx="2206692" cy="41974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latin typeface="Arial"/>
                  <a:ea typeface="+mn-ea"/>
                  <a:cs typeface="Arial"/>
                  <a:sym typeface="Arial"/>
                </a:rPr>
                <a:t>Proven Success</a:t>
              </a:r>
              <a:endParaRPr kumimoji="0" lang="en-GB" sz="2000" b="1" i="0" u="none" strike="noStrike" kern="0" cap="none" spc="0" normalizeH="0" baseline="0" noProof="0" dirty="0">
                <a:ln>
                  <a:noFill/>
                </a:ln>
                <a:solidFill>
                  <a:srgbClr val="FFFFFF"/>
                </a:solidFill>
                <a:effectLst/>
                <a:highlight>
                  <a:srgbClr val="FFFF00"/>
                </a:highlight>
                <a:uLnTx/>
                <a:uFillTx/>
                <a:latin typeface="Arial"/>
                <a:ea typeface="Arial"/>
                <a:cs typeface="Arial"/>
                <a:sym typeface="Arial"/>
              </a:endParaRPr>
            </a:p>
          </p:txBody>
        </p:sp>
        <p:sp>
          <p:nvSpPr>
            <p:cNvPr id="16" name="Google Shape;439;p8">
              <a:extLst>
                <a:ext uri="{FF2B5EF4-FFF2-40B4-BE49-F238E27FC236}">
                  <a16:creationId xmlns:a16="http://schemas.microsoft.com/office/drawing/2014/main" id="{84835986-ABB6-86E6-55A5-68C9EE552E95}"/>
                </a:ext>
              </a:extLst>
            </p:cNvPr>
            <p:cNvSpPr txBox="1"/>
            <p:nvPr/>
          </p:nvSpPr>
          <p:spPr>
            <a:xfrm>
              <a:off x="6389854" y="2508096"/>
              <a:ext cx="2614984" cy="100097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Arial"/>
                  <a:cs typeface="Arial"/>
                  <a:sym typeface="Arial"/>
                </a:rPr>
                <a:t>Market leader with </a:t>
              </a:r>
              <a:r>
                <a:rPr kumimoji="0" lang="en-GB" sz="1400" b="1" i="0" u="none" strike="noStrike" kern="0" cap="none" spc="0" normalizeH="0" baseline="0" noProof="0">
                  <a:ln>
                    <a:noFill/>
                  </a:ln>
                  <a:solidFill>
                    <a:srgbClr val="FFFFFF"/>
                  </a:solidFill>
                  <a:effectLst/>
                  <a:uLnTx/>
                  <a:uFillTx/>
                  <a:latin typeface="Arial"/>
                  <a:ea typeface="Arial"/>
                  <a:cs typeface="Arial"/>
                  <a:sym typeface="Arial"/>
                </a:rPr>
                <a:t>20 years </a:t>
              </a:r>
              <a:r>
                <a:rPr kumimoji="0" lang="en-GB" sz="1400" b="0" i="0" u="none" strike="noStrike" kern="0" cap="none" spc="0" normalizeH="0" baseline="0" noProof="0">
                  <a:ln>
                    <a:noFill/>
                  </a:ln>
                  <a:solidFill>
                    <a:srgbClr val="FFFFFF"/>
                  </a:solidFill>
                  <a:effectLst/>
                  <a:uLnTx/>
                  <a:uFillTx/>
                  <a:latin typeface="Arial"/>
                  <a:ea typeface="+mn-ea"/>
                  <a:cs typeface="Arial"/>
                  <a:sym typeface="Arial"/>
                </a:rPr>
                <a:t>of successful implementations exceeding client expectations across </a:t>
              </a:r>
              <a:r>
                <a:rPr kumimoji="0" lang="en-GB" sz="1400" b="1" i="0" u="none" strike="noStrike" kern="0" cap="none" spc="0" normalizeH="0" baseline="0" noProof="0">
                  <a:ln>
                    <a:noFill/>
                  </a:ln>
                  <a:solidFill>
                    <a:srgbClr val="FFFFFF"/>
                  </a:solidFill>
                  <a:effectLst/>
                  <a:uLnTx/>
                  <a:uFillTx/>
                  <a:latin typeface="Arial"/>
                  <a:ea typeface="Arial"/>
                  <a:cs typeface="Arial"/>
                  <a:sym typeface="Arial"/>
                </a:rPr>
                <a:t>90+ countries</a:t>
              </a:r>
              <a:endParaRPr kumimoji="0" lang="en-GB"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nvGrpSpPr>
            <p:cNvPr id="19" name="Groupe 18">
              <a:extLst>
                <a:ext uri="{FF2B5EF4-FFF2-40B4-BE49-F238E27FC236}">
                  <a16:creationId xmlns:a16="http://schemas.microsoft.com/office/drawing/2014/main" id="{5DADF61D-D142-511D-FFDF-B36EAFB98B0B}"/>
                </a:ext>
              </a:extLst>
            </p:cNvPr>
            <p:cNvGrpSpPr/>
            <p:nvPr/>
          </p:nvGrpSpPr>
          <p:grpSpPr>
            <a:xfrm>
              <a:off x="10061002" y="3529362"/>
              <a:ext cx="1099098" cy="1099098"/>
              <a:chOff x="5960463" y="3662091"/>
              <a:chExt cx="1099098" cy="1099098"/>
            </a:xfrm>
          </p:grpSpPr>
          <p:sp>
            <p:nvSpPr>
              <p:cNvPr id="20" name="Ellipse 19">
                <a:extLst>
                  <a:ext uri="{FF2B5EF4-FFF2-40B4-BE49-F238E27FC236}">
                    <a16:creationId xmlns:a16="http://schemas.microsoft.com/office/drawing/2014/main" id="{94FC495A-88AE-657D-44B3-F75833598D58}"/>
                  </a:ext>
                </a:extLst>
              </p:cNvPr>
              <p:cNvSpPr/>
              <p:nvPr/>
            </p:nvSpPr>
            <p:spPr>
              <a:xfrm>
                <a:off x="5960463" y="3662091"/>
                <a:ext cx="1099098" cy="1099098"/>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21" name="Graphique 48">
                <a:extLst>
                  <a:ext uri="{FF2B5EF4-FFF2-40B4-BE49-F238E27FC236}">
                    <a16:creationId xmlns:a16="http://schemas.microsoft.com/office/drawing/2014/main" id="{2531311A-62B0-2F65-1C9E-46DD5C83FC3A}"/>
                  </a:ext>
                </a:extLst>
              </p:cNvPr>
              <p:cNvPicPr>
                <a:picLocks noChangeAspect="1"/>
              </p:cNvPicPr>
              <p:nvPr/>
            </p:nvPicPr>
            <p:blipFill rotWithShape="1">
              <a:blip r:embed="rId9">
                <a:extLst>
                  <a:ext uri="{96DAC541-7B7A-43D3-8B79-37D633B846F1}">
                    <asvg:svgBlip xmlns:asvg="http://schemas.microsoft.com/office/drawing/2016/SVG/main" r:embed="rId10"/>
                  </a:ext>
                </a:extLst>
              </a:blip>
              <a:srcRect r="1289" b="21054"/>
              <a:stretch/>
            </p:blipFill>
            <p:spPr>
              <a:xfrm>
                <a:off x="6067122" y="3838127"/>
                <a:ext cx="891909" cy="713318"/>
              </a:xfrm>
              <a:prstGeom prst="rect">
                <a:avLst/>
              </a:prstGeom>
            </p:spPr>
          </p:pic>
        </p:grpSp>
        <p:sp>
          <p:nvSpPr>
            <p:cNvPr id="22" name="Google Shape;435;p8">
              <a:extLst>
                <a:ext uri="{FF2B5EF4-FFF2-40B4-BE49-F238E27FC236}">
                  <a16:creationId xmlns:a16="http://schemas.microsoft.com/office/drawing/2014/main" id="{DD0100A8-F79A-D16F-C45B-6AA5FB4BA7C1}"/>
                </a:ext>
              </a:extLst>
            </p:cNvPr>
            <p:cNvSpPr txBox="1"/>
            <p:nvPr/>
          </p:nvSpPr>
          <p:spPr>
            <a:xfrm>
              <a:off x="9371086" y="4544147"/>
              <a:ext cx="2769227" cy="4197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Arial"/>
                  <a:ea typeface="+mn-ea"/>
                  <a:cs typeface="Arial"/>
                  <a:sym typeface="Arial"/>
                </a:rPr>
                <a:t>Scalable Network</a:t>
              </a:r>
              <a:endParaRPr kumimoji="0" lang="en-GB" sz="20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23" name="Google Shape;439;p8">
              <a:extLst>
                <a:ext uri="{FF2B5EF4-FFF2-40B4-BE49-F238E27FC236}">
                  <a16:creationId xmlns:a16="http://schemas.microsoft.com/office/drawing/2014/main" id="{208BE77C-E740-9D19-FB08-C96892664398}"/>
                </a:ext>
              </a:extLst>
            </p:cNvPr>
            <p:cNvSpPr txBox="1"/>
            <p:nvPr/>
          </p:nvSpPr>
          <p:spPr>
            <a:xfrm>
              <a:off x="9371086" y="4973532"/>
              <a:ext cx="2683919" cy="12270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mn-ea"/>
                  <a:cs typeface="Arial"/>
                  <a:sym typeface="Arial"/>
                </a:rPr>
                <a:t>Connecting 100+ financial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mn-ea"/>
                  <a:cs typeface="Arial"/>
                  <a:sym typeface="Arial"/>
                </a:rPr>
                <a:t>institutions &amp; ERP instances with 40,000 companies;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mn-ea"/>
                  <a:cs typeface="Arial"/>
                  <a:sym typeface="Arial"/>
                </a:rPr>
                <a:t>processing $300 </a:t>
              </a:r>
              <a:r>
                <a:rPr lang="en-GB">
                  <a:solidFill>
                    <a:srgbClr val="FFFFFF"/>
                  </a:solidFill>
                  <a:ea typeface="+mn-ea"/>
                </a:rPr>
                <a:t>b</a:t>
              </a:r>
              <a:r>
                <a:rPr kumimoji="0" lang="en-GB" sz="1400" b="0" i="0" u="none" strike="noStrike" kern="0" cap="none" spc="0" normalizeH="0" baseline="0" noProof="0">
                  <a:ln>
                    <a:noFill/>
                  </a:ln>
                  <a:solidFill>
                    <a:srgbClr val="FFFFFF"/>
                  </a:solidFill>
                  <a:effectLst/>
                  <a:uLnTx/>
                  <a:uFillTx/>
                  <a:latin typeface="Arial"/>
                  <a:ea typeface="+mn-ea"/>
                  <a:cs typeface="Arial"/>
                  <a:sym typeface="Arial"/>
                </a:rPr>
                <a:t>illion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FFFFFF"/>
                  </a:solidFill>
                  <a:effectLst/>
                  <a:uLnTx/>
                  <a:uFillTx/>
                  <a:latin typeface="Arial"/>
                  <a:ea typeface="+mn-ea"/>
                  <a:cs typeface="Arial"/>
                  <a:sym typeface="Arial"/>
                </a:rPr>
                <a:t>annually in 30+ currencies.</a:t>
              </a:r>
              <a:endParaRPr kumimoji="0" lang="en-GB" sz="1400" b="0" i="0" u="none" strike="noStrike" kern="0" cap="none" spc="0" normalizeH="0" baseline="0" noProof="0" dirty="0">
                <a:ln>
                  <a:noFill/>
                </a:ln>
                <a:solidFill>
                  <a:srgbClr val="FFFFFF"/>
                </a:solidFill>
                <a:effectLst/>
                <a:uLnTx/>
                <a:uFillTx/>
                <a:latin typeface="Arial"/>
                <a:ea typeface="Arial"/>
                <a:cs typeface="Arial"/>
                <a:sym typeface="Arial"/>
              </a:endParaRPr>
            </a:p>
          </p:txBody>
        </p:sp>
      </p:grpSp>
    </p:spTree>
    <p:extLst>
      <p:ext uri="{BB962C8B-B14F-4D97-AF65-F5344CB8AC3E}">
        <p14:creationId xmlns:p14="http://schemas.microsoft.com/office/powerpoint/2010/main" val="639504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443">
            <a:alpha val="94900"/>
          </a:srgbClr>
        </a:solidFill>
        <a:effectLst/>
      </p:bgPr>
    </p:bg>
    <p:spTree>
      <p:nvGrpSpPr>
        <p:cNvPr id="1" name="Shape 468"/>
        <p:cNvGrpSpPr/>
        <p:nvPr/>
      </p:nvGrpSpPr>
      <p:grpSpPr>
        <a:xfrm>
          <a:off x="0" y="0"/>
          <a:ext cx="0" cy="0"/>
          <a:chOff x="0" y="0"/>
          <a:chExt cx="0" cy="0"/>
        </a:xfrm>
      </p:grpSpPr>
      <p:pic>
        <p:nvPicPr>
          <p:cNvPr id="470" name="Google Shape;470;p77"/>
          <p:cNvPicPr preferRelativeResize="0"/>
          <p:nvPr/>
        </p:nvPicPr>
        <p:blipFill rotWithShape="1">
          <a:blip r:embed="rId3">
            <a:alphaModFix/>
          </a:blip>
          <a:srcRect l="22394" t="29914" r="22415" b="14848"/>
          <a:stretch/>
        </p:blipFill>
        <p:spPr>
          <a:xfrm rot="10800000" flipH="1">
            <a:off x="0" y="0"/>
            <a:ext cx="12192000" cy="6858000"/>
          </a:xfrm>
          <a:prstGeom prst="rect">
            <a:avLst/>
          </a:prstGeom>
          <a:noFill/>
          <a:ln>
            <a:noFill/>
          </a:ln>
        </p:spPr>
      </p:pic>
      <p:sp>
        <p:nvSpPr>
          <p:cNvPr id="471" name="Google Shape;471;p77"/>
          <p:cNvSpPr/>
          <p:nvPr/>
        </p:nvSpPr>
        <p:spPr>
          <a:xfrm>
            <a:off x="3276075" y="2557550"/>
            <a:ext cx="2857425" cy="2011875"/>
          </a:xfrm>
          <a:custGeom>
            <a:avLst/>
            <a:gdLst/>
            <a:ahLst/>
            <a:cxnLst/>
            <a:rect l="l" t="t" r="r" b="b"/>
            <a:pathLst>
              <a:path w="114297" h="80475" extrusionOk="0">
                <a:moveTo>
                  <a:pt x="0" y="57217"/>
                </a:moveTo>
                <a:lnTo>
                  <a:pt x="56417" y="0"/>
                </a:lnTo>
                <a:lnTo>
                  <a:pt x="114297" y="57226"/>
                </a:lnTo>
                <a:lnTo>
                  <a:pt x="92985" y="80475"/>
                </a:lnTo>
                <a:lnTo>
                  <a:pt x="57182" y="44459"/>
                </a:lnTo>
                <a:lnTo>
                  <a:pt x="21802" y="79640"/>
                </a:lnTo>
                <a:close/>
              </a:path>
            </a:pathLst>
          </a:custGeom>
          <a:noFill/>
          <a:ln w="28575" cap="flat" cmpd="sng">
            <a:solidFill>
              <a:srgbClr val="67B3D6"/>
            </a:solidFill>
            <a:prstDash val="solid"/>
            <a:round/>
            <a:headEnd type="none" w="med" len="med"/>
            <a:tailEnd type="none" w="med" len="med"/>
          </a:ln>
        </p:spPr>
      </p:sp>
      <p:sp>
        <p:nvSpPr>
          <p:cNvPr id="472" name="Google Shape;472;p77"/>
          <p:cNvSpPr txBox="1"/>
          <p:nvPr/>
        </p:nvSpPr>
        <p:spPr>
          <a:xfrm>
            <a:off x="303612" y="560178"/>
            <a:ext cx="9924300" cy="4926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a:ln>
                  <a:noFill/>
                </a:ln>
                <a:solidFill>
                  <a:prstClr val="white"/>
                </a:solidFill>
                <a:effectLst/>
                <a:uLnTx/>
                <a:uFillTx/>
                <a:latin typeface="Arial"/>
                <a:ea typeface="Arial"/>
                <a:cs typeface="Arial"/>
                <a:sym typeface="Arial"/>
              </a:rPr>
              <a:t>Your </a:t>
            </a:r>
            <a:r>
              <a:rPr kumimoji="0" lang="en-US" sz="2600" b="1" i="0" u="none" strike="noStrike" kern="0" cap="none" spc="0" normalizeH="0" baseline="0" noProof="0" dirty="0">
                <a:ln>
                  <a:noFill/>
                </a:ln>
                <a:solidFill>
                  <a:prstClr val="white"/>
                </a:solidFill>
                <a:effectLst/>
                <a:uLnTx/>
                <a:uFillTx/>
                <a:latin typeface="Arial"/>
                <a:ea typeface="Arial"/>
                <a:cs typeface="Arial"/>
                <a:sym typeface="Arial"/>
              </a:rPr>
              <a:t>Financial</a:t>
            </a:r>
            <a:r>
              <a:rPr kumimoji="0" lang="en-US" sz="2600" b="0" i="0" u="none" strike="noStrike" kern="0" cap="none" spc="0" normalizeH="0" baseline="0" noProof="0" dirty="0">
                <a:ln>
                  <a:noFill/>
                </a:ln>
                <a:solidFill>
                  <a:prstClr val="white"/>
                </a:solidFill>
                <a:effectLst/>
                <a:uLnTx/>
                <a:uFillTx/>
                <a:latin typeface="Arial"/>
                <a:ea typeface="Arial"/>
                <a:cs typeface="Arial"/>
                <a:sym typeface="Arial"/>
              </a:rPr>
              <a:t> </a:t>
            </a:r>
            <a:r>
              <a:rPr kumimoji="0" lang="en-US" sz="2600" b="1" i="0" u="none" strike="noStrike" kern="0" cap="none" spc="0" normalizeH="0" baseline="0" noProof="0" dirty="0">
                <a:ln>
                  <a:noFill/>
                </a:ln>
                <a:solidFill>
                  <a:prstClr val="white"/>
                </a:solidFill>
                <a:effectLst/>
                <a:uLnTx/>
                <a:uFillTx/>
                <a:latin typeface="Arial"/>
                <a:ea typeface="Arial"/>
                <a:cs typeface="Arial"/>
                <a:sym typeface="Arial"/>
              </a:rPr>
              <a:t>Supply Chain </a:t>
            </a:r>
            <a:r>
              <a:rPr kumimoji="0" lang="en-US" sz="2600" b="0" i="0" u="none" strike="noStrike" kern="0" cap="none" spc="0" normalizeH="0" baseline="0" noProof="0" dirty="0">
                <a:ln>
                  <a:noFill/>
                </a:ln>
                <a:solidFill>
                  <a:prstClr val="white"/>
                </a:solidFill>
                <a:effectLst/>
                <a:uLnTx/>
                <a:uFillTx/>
                <a:latin typeface="Arial"/>
                <a:ea typeface="Arial"/>
                <a:cs typeface="Arial"/>
                <a:sym typeface="Arial"/>
              </a:rPr>
              <a:t>Control Center</a:t>
            </a:r>
            <a:endParaRPr kumimoji="0" sz="800" b="0" i="0" u="none" strike="noStrike" kern="0" cap="none" spc="0" normalizeH="0" baseline="0" noProof="0" dirty="0">
              <a:ln>
                <a:noFill/>
              </a:ln>
              <a:solidFill>
                <a:prstClr val="white"/>
              </a:solidFill>
              <a:effectLst/>
              <a:uLnTx/>
              <a:uFillTx/>
              <a:latin typeface="Arial"/>
              <a:cs typeface="Arial"/>
              <a:sym typeface="Arial"/>
            </a:endParaRPr>
          </a:p>
        </p:txBody>
      </p:sp>
      <p:cxnSp>
        <p:nvCxnSpPr>
          <p:cNvPr id="473" name="Google Shape;473;p77"/>
          <p:cNvCxnSpPr>
            <a:stCxn id="474" idx="3"/>
          </p:cNvCxnSpPr>
          <p:nvPr/>
        </p:nvCxnSpPr>
        <p:spPr>
          <a:xfrm flipH="1">
            <a:off x="4913363" y="4645653"/>
            <a:ext cx="586800" cy="708300"/>
          </a:xfrm>
          <a:prstGeom prst="straightConnector1">
            <a:avLst/>
          </a:prstGeom>
          <a:noFill/>
          <a:ln w="9525" cap="flat" cmpd="sng">
            <a:solidFill>
              <a:schemeClr val="bg1"/>
            </a:solidFill>
            <a:prstDash val="solid"/>
            <a:round/>
            <a:headEnd type="none" w="med" len="med"/>
            <a:tailEnd type="none" w="med" len="med"/>
          </a:ln>
        </p:spPr>
      </p:cxnSp>
      <p:cxnSp>
        <p:nvCxnSpPr>
          <p:cNvPr id="475" name="Google Shape;475;p77"/>
          <p:cNvCxnSpPr>
            <a:cxnSpLocks/>
            <a:endCxn id="477" idx="7"/>
          </p:cNvCxnSpPr>
          <p:nvPr/>
        </p:nvCxnSpPr>
        <p:spPr>
          <a:xfrm flipH="1">
            <a:off x="5433052" y="2243551"/>
            <a:ext cx="1399800" cy="928800"/>
          </a:xfrm>
          <a:prstGeom prst="straightConnector1">
            <a:avLst/>
          </a:prstGeom>
          <a:noFill/>
          <a:ln w="9525" cap="flat" cmpd="sng">
            <a:solidFill>
              <a:schemeClr val="bg1"/>
            </a:solidFill>
            <a:prstDash val="solid"/>
            <a:round/>
            <a:headEnd type="none" w="med" len="med"/>
            <a:tailEnd type="none" w="med" len="med"/>
          </a:ln>
        </p:spPr>
      </p:cxnSp>
      <p:grpSp>
        <p:nvGrpSpPr>
          <p:cNvPr id="478" name="Google Shape;478;p77"/>
          <p:cNvGrpSpPr/>
          <p:nvPr/>
        </p:nvGrpSpPr>
        <p:grpSpPr>
          <a:xfrm>
            <a:off x="202931" y="2222728"/>
            <a:ext cx="3360461" cy="1140628"/>
            <a:chOff x="2299039" y="1783182"/>
            <a:chExt cx="3360461" cy="1140628"/>
          </a:xfrm>
        </p:grpSpPr>
        <p:sp>
          <p:nvSpPr>
            <p:cNvPr id="479" name="Google Shape;479;p77"/>
            <p:cNvSpPr/>
            <p:nvPr/>
          </p:nvSpPr>
          <p:spPr>
            <a:xfrm>
              <a:off x="3056700" y="1996050"/>
              <a:ext cx="2602800" cy="714900"/>
            </a:xfrm>
            <a:prstGeom prst="roundRect">
              <a:avLst>
                <a:gd name="adj" fmla="val 31064"/>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prstClr val="white"/>
                  </a:solidFill>
                  <a:effectLst/>
                  <a:uLnTx/>
                  <a:uFillTx/>
                  <a:latin typeface="Arial"/>
                  <a:cs typeface="Arial"/>
                  <a:sym typeface="Arial"/>
                </a:rPr>
                <a:t>Buyer Solutions</a:t>
              </a:r>
              <a:endParaRPr kumimoji="0" sz="1500" b="0" i="0" u="none" strike="noStrike" kern="0" cap="none" spc="0" normalizeH="0" baseline="0" noProof="0">
                <a:ln>
                  <a:noFill/>
                </a:ln>
                <a:solidFill>
                  <a:prstClr val="white"/>
                </a:solidFill>
                <a:effectLst/>
                <a:uLnTx/>
                <a:uFillTx/>
                <a:latin typeface="Arial"/>
                <a:cs typeface="Arial"/>
                <a:sym typeface="Arial"/>
              </a:endParaRPr>
            </a:p>
          </p:txBody>
        </p:sp>
        <p:grpSp>
          <p:nvGrpSpPr>
            <p:cNvPr id="480" name="Google Shape;480;p77"/>
            <p:cNvGrpSpPr/>
            <p:nvPr/>
          </p:nvGrpSpPr>
          <p:grpSpPr>
            <a:xfrm>
              <a:off x="2299039" y="1783182"/>
              <a:ext cx="1140628" cy="1140628"/>
              <a:chOff x="3576883" y="2890938"/>
              <a:chExt cx="1641900" cy="1641900"/>
            </a:xfrm>
          </p:grpSpPr>
          <p:sp>
            <p:nvSpPr>
              <p:cNvPr id="481" name="Google Shape;481;p77"/>
              <p:cNvSpPr/>
              <p:nvPr/>
            </p:nvSpPr>
            <p:spPr>
              <a:xfrm>
                <a:off x="3576883" y="2890938"/>
                <a:ext cx="1641900" cy="1641900"/>
              </a:xfrm>
              <a:prstGeom prst="ellipse">
                <a:avLst/>
              </a:prstGeom>
              <a:solidFill>
                <a:srgbClr val="00498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500" b="0" i="0" u="none" strike="noStrike" kern="0" cap="none" spc="0" normalizeH="0" baseline="0" noProof="0">
                  <a:ln>
                    <a:noFill/>
                  </a:ln>
                  <a:solidFill>
                    <a:prstClr val="white"/>
                  </a:solidFill>
                  <a:effectLst/>
                  <a:uLnTx/>
                  <a:uFillTx/>
                  <a:latin typeface="Arial"/>
                  <a:ea typeface="Arial"/>
                  <a:cs typeface="Arial"/>
                  <a:sym typeface="Arial"/>
                </a:endParaRPr>
              </a:p>
            </p:txBody>
          </p:sp>
          <p:pic>
            <p:nvPicPr>
              <p:cNvPr id="482" name="Google Shape;482;p77"/>
              <p:cNvPicPr preferRelativeResize="0"/>
              <p:nvPr/>
            </p:nvPicPr>
            <p:blipFill rotWithShape="1">
              <a:blip r:embed="rId4">
                <a:alphaModFix/>
              </a:blip>
              <a:srcRect/>
              <a:stretch/>
            </p:blipFill>
            <p:spPr>
              <a:xfrm>
                <a:off x="3768727" y="3057874"/>
                <a:ext cx="1279253" cy="1279252"/>
              </a:xfrm>
              <a:prstGeom prst="rect">
                <a:avLst/>
              </a:prstGeom>
              <a:noFill/>
              <a:ln>
                <a:noFill/>
              </a:ln>
            </p:spPr>
          </p:pic>
        </p:grpSp>
      </p:grpSp>
      <p:cxnSp>
        <p:nvCxnSpPr>
          <p:cNvPr id="483" name="Google Shape;483;p77"/>
          <p:cNvCxnSpPr>
            <a:stCxn id="484" idx="5"/>
            <a:endCxn id="479" idx="2"/>
          </p:cNvCxnSpPr>
          <p:nvPr/>
        </p:nvCxnSpPr>
        <p:spPr>
          <a:xfrm rot="10800000">
            <a:off x="2261970" y="3150637"/>
            <a:ext cx="1094400" cy="864300"/>
          </a:xfrm>
          <a:prstGeom prst="straightConnector1">
            <a:avLst/>
          </a:prstGeom>
          <a:noFill/>
          <a:ln w="9525" cap="flat" cmpd="sng">
            <a:solidFill>
              <a:schemeClr val="bg1"/>
            </a:solidFill>
            <a:prstDash val="solid"/>
            <a:round/>
            <a:headEnd type="none" w="med" len="med"/>
            <a:tailEnd type="none" w="med" len="med"/>
          </a:ln>
        </p:spPr>
      </p:cxnSp>
      <p:sp>
        <p:nvSpPr>
          <p:cNvPr id="484" name="Google Shape;484;p77"/>
          <p:cNvSpPr/>
          <p:nvPr/>
        </p:nvSpPr>
        <p:spPr>
          <a:xfrm>
            <a:off x="3160992" y="3819558"/>
            <a:ext cx="228900" cy="228900"/>
          </a:xfrm>
          <a:prstGeom prst="ellipse">
            <a:avLst/>
          </a:prstGeom>
          <a:solidFill>
            <a:schemeClr val="bg1"/>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77"/>
          <p:cNvSpPr txBox="1"/>
          <p:nvPr/>
        </p:nvSpPr>
        <p:spPr>
          <a:xfrm>
            <a:off x="379800" y="3494350"/>
            <a:ext cx="2545142" cy="623207"/>
          </a:xfrm>
          <a:prstGeom prst="rect">
            <a:avLst/>
          </a:prstGeom>
          <a:noFill/>
          <a:ln>
            <a:noFill/>
          </a:ln>
        </p:spPr>
        <p:txBody>
          <a:bodyPr spcFirstLastPara="1" wrap="square" lIns="91425" tIns="45700" rIns="91425" bIns="45700" anchor="t" anchorCtr="0">
            <a:spAutoFit/>
          </a:bodyPr>
          <a:lstStyle/>
          <a:p>
            <a:pPr marL="457200" marR="0" lvl="0" indent="-323850" algn="l" defTabSz="914400" rtl="0" eaLnBrk="1" fontAlgn="auto" latinLnBrk="0" hangingPunct="1">
              <a:lnSpc>
                <a:spcPct val="115000"/>
              </a:lnSpc>
              <a:spcBef>
                <a:spcPts val="0"/>
              </a:spcBef>
              <a:spcAft>
                <a:spcPts val="0"/>
              </a:spcAft>
              <a:buClr>
                <a:prstClr val="white"/>
              </a:buClr>
              <a:buSzPts val="1500"/>
              <a:buFont typeface="Arial"/>
              <a:buChar char="●"/>
              <a:tabLst/>
              <a:defRPr/>
            </a:pPr>
            <a:r>
              <a:rPr kumimoji="0" lang="en-US" sz="1500" b="0" i="0" u="none" strike="noStrike" kern="0" cap="none" spc="0" normalizeH="0" baseline="0" noProof="0" dirty="0">
                <a:ln>
                  <a:noFill/>
                </a:ln>
                <a:solidFill>
                  <a:prstClr val="white"/>
                </a:solidFill>
                <a:effectLst/>
                <a:uLnTx/>
                <a:uFillTx/>
                <a:latin typeface="Arial"/>
                <a:ea typeface="Arial"/>
                <a:cs typeface="Arial"/>
                <a:sym typeface="Arial"/>
              </a:rPr>
              <a:t>Payables Finance</a:t>
            </a:r>
            <a:endParaRPr kumimoji="0" sz="1500" b="0" i="0" u="none" strike="noStrike" kern="0" cap="none" spc="0" normalizeH="0" baseline="0" noProof="0" dirty="0">
              <a:ln>
                <a:noFill/>
              </a:ln>
              <a:solidFill>
                <a:prstClr val="white"/>
              </a:solidFill>
              <a:effectLst/>
              <a:uLnTx/>
              <a:uFillTx/>
              <a:latin typeface="Arial"/>
              <a:cs typeface="Arial"/>
              <a:sym typeface="Arial"/>
            </a:endParaRPr>
          </a:p>
          <a:p>
            <a:pPr marL="457200" marR="0" lvl="0" indent="-323850" algn="l" defTabSz="914400" rtl="0" eaLnBrk="1" fontAlgn="auto" latinLnBrk="0" hangingPunct="1">
              <a:lnSpc>
                <a:spcPct val="115000"/>
              </a:lnSpc>
              <a:spcBef>
                <a:spcPts val="0"/>
              </a:spcBef>
              <a:spcAft>
                <a:spcPts val="0"/>
              </a:spcAft>
              <a:buClr>
                <a:prstClr val="white"/>
              </a:buClr>
              <a:buSzPts val="1500"/>
              <a:buFont typeface="Arial"/>
              <a:buChar char="●"/>
              <a:tabLst/>
              <a:defRPr/>
            </a:pPr>
            <a:r>
              <a:rPr kumimoji="0" lang="cs-CZ" sz="1500" b="0" i="0" u="none" strike="noStrike" kern="0" cap="none" spc="0" normalizeH="0" baseline="0" noProof="0" dirty="0">
                <a:ln>
                  <a:noFill/>
                </a:ln>
                <a:solidFill>
                  <a:prstClr val="white"/>
                </a:solidFill>
                <a:effectLst/>
                <a:uLnTx/>
                <a:uFillTx/>
                <a:latin typeface="Arial"/>
                <a:ea typeface="Arial"/>
                <a:cs typeface="Arial"/>
                <a:sym typeface="Arial"/>
              </a:rPr>
              <a:t>Dynamic </a:t>
            </a:r>
            <a:r>
              <a:rPr kumimoji="0" lang="en-US" sz="1500" b="0" i="0" u="none" strike="noStrike" kern="0" cap="none" spc="0" normalizeH="0" baseline="0" noProof="0" dirty="0">
                <a:ln>
                  <a:noFill/>
                </a:ln>
                <a:solidFill>
                  <a:prstClr val="white"/>
                </a:solidFill>
                <a:effectLst/>
                <a:uLnTx/>
                <a:uFillTx/>
                <a:latin typeface="Arial"/>
                <a:ea typeface="Arial"/>
                <a:cs typeface="Arial"/>
                <a:sym typeface="Arial"/>
              </a:rPr>
              <a:t>Discounting</a:t>
            </a:r>
            <a:endParaRPr kumimoji="0" sz="1500" b="0" i="0" u="none" strike="noStrike" kern="0" cap="none" spc="0" normalizeH="0" baseline="0" noProof="0" dirty="0">
              <a:ln>
                <a:noFill/>
              </a:ln>
              <a:solidFill>
                <a:prstClr val="white"/>
              </a:solidFill>
              <a:effectLst/>
              <a:uLnTx/>
              <a:uFillTx/>
              <a:latin typeface="Arial"/>
              <a:ea typeface="Arial"/>
              <a:cs typeface="Arial"/>
              <a:sym typeface="Arial"/>
            </a:endParaRPr>
          </a:p>
        </p:txBody>
      </p:sp>
      <p:sp>
        <p:nvSpPr>
          <p:cNvPr id="490" name="Google Shape;490;p77"/>
          <p:cNvSpPr txBox="1"/>
          <p:nvPr/>
        </p:nvSpPr>
        <p:spPr>
          <a:xfrm>
            <a:off x="6722450" y="3182650"/>
            <a:ext cx="5233500" cy="588600"/>
          </a:xfrm>
          <a:prstGeom prst="rect">
            <a:avLst/>
          </a:prstGeom>
          <a:noFill/>
          <a:ln>
            <a:noFill/>
          </a:ln>
        </p:spPr>
        <p:txBody>
          <a:bodyPr spcFirstLastPara="1" wrap="square" lIns="91425" tIns="45700" rIns="91425" bIns="45700" anchor="t" anchorCtr="0">
            <a:spAutoFit/>
          </a:bodyPr>
          <a:lstStyle/>
          <a:p>
            <a:pPr marL="457200" marR="0" lvl="0" indent="-323850" algn="l" defTabSz="914400" rtl="0" eaLnBrk="1" fontAlgn="auto" latinLnBrk="0" hangingPunct="1">
              <a:lnSpc>
                <a:spcPct val="115000"/>
              </a:lnSpc>
              <a:spcBef>
                <a:spcPts val="0"/>
              </a:spcBef>
              <a:spcAft>
                <a:spcPts val="0"/>
              </a:spcAft>
              <a:buClr>
                <a:prstClr val="white"/>
              </a:buClr>
              <a:buSzPts val="1500"/>
              <a:buFont typeface="Arial"/>
              <a:buChar char="●"/>
              <a:tabLst/>
              <a:defRPr/>
            </a:pPr>
            <a:r>
              <a:rPr kumimoji="0" lang="en-US" sz="1500" b="0" i="0" u="none" strike="noStrike" kern="0" cap="none" spc="0" normalizeH="0" baseline="0" noProof="0">
                <a:ln>
                  <a:noFill/>
                </a:ln>
                <a:solidFill>
                  <a:prstClr val="white"/>
                </a:solidFill>
                <a:effectLst/>
                <a:uLnTx/>
                <a:uFillTx/>
                <a:latin typeface="Arial"/>
                <a:ea typeface="Arial"/>
                <a:cs typeface="Arial"/>
                <a:sym typeface="Arial"/>
              </a:rPr>
              <a:t>Invoice Visibility &amp; Forecasting</a:t>
            </a:r>
            <a:r>
              <a:rPr kumimoji="0" lang="en-US" sz="1500" b="0" i="0" u="none" strike="noStrike" kern="0" cap="none" spc="0" normalizeH="0" baseline="0" noProof="0">
                <a:ln>
                  <a:noFill/>
                </a:ln>
                <a:solidFill>
                  <a:prstClr val="white"/>
                </a:solidFill>
                <a:effectLst/>
                <a:uLnTx/>
                <a:uFillTx/>
                <a:latin typeface="Arial"/>
                <a:cs typeface="Arial"/>
                <a:sym typeface="Arial"/>
              </a:rPr>
              <a:t> </a:t>
            </a:r>
            <a:r>
              <a:rPr kumimoji="0" lang="en-US" sz="1500" b="0" i="0" u="none" strike="noStrike" kern="0" cap="none" spc="0" normalizeH="0" baseline="0" noProof="0">
                <a:ln>
                  <a:noFill/>
                </a:ln>
                <a:solidFill>
                  <a:prstClr val="white"/>
                </a:solidFill>
                <a:effectLst/>
                <a:uLnTx/>
                <a:uFillTx/>
                <a:latin typeface="Arial"/>
                <a:ea typeface="Arial"/>
                <a:cs typeface="Arial"/>
                <a:sym typeface="Arial"/>
              </a:rPr>
              <a:t>Receivables Finance</a:t>
            </a:r>
            <a:endParaRPr kumimoji="0" sz="1500" b="0" i="0" u="none" strike="noStrike" kern="0" cap="none" spc="0" normalizeH="0" baseline="0" noProof="0">
              <a:ln>
                <a:noFill/>
              </a:ln>
              <a:solidFill>
                <a:prstClr val="white"/>
              </a:solidFill>
              <a:effectLst/>
              <a:uLnTx/>
              <a:uFillTx/>
              <a:latin typeface="Arial"/>
              <a:cs typeface="Arial"/>
              <a:sym typeface="Arial"/>
            </a:endParaRPr>
          </a:p>
          <a:p>
            <a:pPr marL="457200" marR="0" lvl="0" indent="-323850" algn="l" defTabSz="914400" rtl="0" eaLnBrk="1" fontAlgn="auto" latinLnBrk="0" hangingPunct="1">
              <a:lnSpc>
                <a:spcPct val="115000"/>
              </a:lnSpc>
              <a:spcBef>
                <a:spcPts val="0"/>
              </a:spcBef>
              <a:spcAft>
                <a:spcPts val="0"/>
              </a:spcAft>
              <a:buClr>
                <a:prstClr val="white"/>
              </a:buClr>
              <a:buSzPts val="1500"/>
              <a:buFont typeface="Arial"/>
              <a:buChar char="●"/>
              <a:tabLst/>
              <a:defRPr/>
            </a:pPr>
            <a:r>
              <a:rPr kumimoji="0" lang="en-US" sz="1500" b="0" i="0" u="none" strike="noStrike" kern="0" cap="none" spc="0" normalizeH="0" baseline="0" noProof="0">
                <a:ln>
                  <a:noFill/>
                </a:ln>
                <a:solidFill>
                  <a:prstClr val="white"/>
                </a:solidFill>
                <a:effectLst/>
                <a:uLnTx/>
                <a:uFillTx/>
                <a:latin typeface="Arial"/>
                <a:ea typeface="Arial"/>
                <a:cs typeface="Arial"/>
                <a:sym typeface="Arial"/>
              </a:rPr>
              <a:t>Flexible Payment Options</a:t>
            </a:r>
            <a:endParaRPr kumimoji="0" sz="15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477" name="Google Shape;477;p77"/>
          <p:cNvSpPr/>
          <p:nvPr/>
        </p:nvSpPr>
        <p:spPr>
          <a:xfrm>
            <a:off x="5237742" y="3138733"/>
            <a:ext cx="228900" cy="228900"/>
          </a:xfrm>
          <a:prstGeom prst="ellipse">
            <a:avLst/>
          </a:prstGeom>
          <a:solidFill>
            <a:schemeClr val="bg1"/>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7"/>
          <p:cNvSpPr txBox="1"/>
          <p:nvPr/>
        </p:nvSpPr>
        <p:spPr>
          <a:xfrm>
            <a:off x="8295750" y="5298450"/>
            <a:ext cx="3507900" cy="885000"/>
          </a:xfrm>
          <a:prstGeom prst="rect">
            <a:avLst/>
          </a:prstGeom>
          <a:noFill/>
          <a:ln>
            <a:noFill/>
          </a:ln>
        </p:spPr>
        <p:txBody>
          <a:bodyPr spcFirstLastPara="1" wrap="square" lIns="121900" tIns="60925" rIns="121900" bIns="60925" anchor="t" anchorCtr="0">
            <a:spAutoFit/>
          </a:bodyPr>
          <a:lstStyle/>
          <a:p>
            <a:pPr marL="457200" marR="0" lvl="0" indent="-323850" algn="l" defTabSz="914400" rtl="0" eaLnBrk="1" fontAlgn="auto" latinLnBrk="0" hangingPunct="1">
              <a:lnSpc>
                <a:spcPct val="115000"/>
              </a:lnSpc>
              <a:spcBef>
                <a:spcPts val="0"/>
              </a:spcBef>
              <a:spcAft>
                <a:spcPts val="0"/>
              </a:spcAft>
              <a:buClr>
                <a:prstClr val="white"/>
              </a:buClr>
              <a:buSzPts val="1500"/>
              <a:buFont typeface="Arial"/>
              <a:buChar char="●"/>
              <a:tabLst/>
              <a:defRPr/>
            </a:pPr>
            <a:r>
              <a:rPr kumimoji="0" lang="en-US" sz="1500" b="0" i="0" u="none" strike="noStrike" kern="0" cap="none" spc="0" normalizeH="0" baseline="0" noProof="0">
                <a:ln>
                  <a:noFill/>
                </a:ln>
                <a:solidFill>
                  <a:prstClr val="white"/>
                </a:solidFill>
                <a:effectLst/>
                <a:uLnTx/>
                <a:uFillTx/>
                <a:latin typeface="Arial"/>
                <a:ea typeface="Arial"/>
                <a:cs typeface="Arial"/>
                <a:sym typeface="Arial"/>
              </a:rPr>
              <a:t>Comprehensive Partner Platform</a:t>
            </a:r>
            <a:endParaRPr kumimoji="0" sz="1500" b="0" i="0" u="none" strike="noStrike" kern="0" cap="none" spc="0" normalizeH="0" baseline="0" noProof="0">
              <a:ln>
                <a:noFill/>
              </a:ln>
              <a:solidFill>
                <a:prstClr val="white"/>
              </a:solidFill>
              <a:effectLst/>
              <a:uLnTx/>
              <a:uFillTx/>
              <a:latin typeface="Arial"/>
              <a:cs typeface="Arial"/>
              <a:sym typeface="Arial"/>
            </a:endParaRPr>
          </a:p>
          <a:p>
            <a:pPr marL="457200" marR="0" lvl="0" indent="-323850" algn="l" defTabSz="914400" rtl="0" eaLnBrk="1" fontAlgn="auto" latinLnBrk="0" hangingPunct="1">
              <a:lnSpc>
                <a:spcPct val="115000"/>
              </a:lnSpc>
              <a:spcBef>
                <a:spcPts val="0"/>
              </a:spcBef>
              <a:spcAft>
                <a:spcPts val="0"/>
              </a:spcAft>
              <a:buClr>
                <a:prstClr val="white"/>
              </a:buClr>
              <a:buSzPts val="1500"/>
              <a:buFont typeface="Arial"/>
              <a:buChar char="●"/>
              <a:tabLst/>
              <a:defRPr/>
            </a:pPr>
            <a:r>
              <a:rPr kumimoji="0" lang="en-US" sz="1500" b="0" i="0" u="none" strike="noStrike" kern="0" cap="none" spc="0" normalizeH="0" baseline="0" noProof="0">
                <a:ln>
                  <a:noFill/>
                </a:ln>
                <a:solidFill>
                  <a:prstClr val="white"/>
                </a:solidFill>
                <a:effectLst/>
                <a:uLnTx/>
                <a:uFillTx/>
                <a:latin typeface="Arial"/>
                <a:ea typeface="Arial"/>
                <a:cs typeface="Arial"/>
                <a:sym typeface="Arial"/>
              </a:rPr>
              <a:t>Capital Deployment to</a:t>
            </a:r>
            <a:r>
              <a:rPr kumimoji="0" lang="en-US" sz="1500" b="0" i="0" u="none" strike="noStrike" kern="0" cap="none" spc="0" normalizeH="0" baseline="0" noProof="0">
                <a:ln>
                  <a:noFill/>
                </a:ln>
                <a:solidFill>
                  <a:prstClr val="white"/>
                </a:solidFill>
                <a:effectLst/>
                <a:uLnTx/>
                <a:uFillTx/>
                <a:latin typeface="Arial"/>
                <a:cs typeface="Arial"/>
                <a:sym typeface="Arial"/>
              </a:rPr>
              <a:t> </a:t>
            </a:r>
            <a:r>
              <a:rPr kumimoji="0" lang="en-US" sz="1500" b="0" i="0" u="none" strike="noStrike" kern="0" cap="none" spc="0" normalizeH="0" baseline="0" noProof="0">
                <a:ln>
                  <a:noFill/>
                </a:ln>
                <a:solidFill>
                  <a:prstClr val="white"/>
                </a:solidFill>
                <a:effectLst/>
                <a:uLnTx/>
                <a:uFillTx/>
                <a:latin typeface="Arial"/>
                <a:ea typeface="Arial"/>
                <a:cs typeface="Arial"/>
                <a:sym typeface="Arial"/>
              </a:rPr>
              <a:t>Trade</a:t>
            </a:r>
            <a:r>
              <a:rPr kumimoji="0" lang="en-US" sz="1500" b="0" i="0" u="none" strike="noStrike" kern="0" cap="none" spc="0" normalizeH="0" baseline="0" noProof="0">
                <a:ln>
                  <a:noFill/>
                </a:ln>
                <a:solidFill>
                  <a:prstClr val="white"/>
                </a:solidFill>
                <a:effectLst/>
                <a:uLnTx/>
                <a:uFillTx/>
                <a:latin typeface="Arial"/>
                <a:cs typeface="Arial"/>
                <a:sym typeface="Arial"/>
              </a:rPr>
              <a:t> </a:t>
            </a:r>
            <a:r>
              <a:rPr kumimoji="0" lang="en-US" sz="1500" b="0" i="0" u="none" strike="noStrike" kern="0" cap="none" spc="0" normalizeH="0" baseline="0" noProof="0">
                <a:ln>
                  <a:noFill/>
                </a:ln>
                <a:solidFill>
                  <a:prstClr val="white"/>
                </a:solidFill>
                <a:effectLst/>
                <a:uLnTx/>
                <a:uFillTx/>
                <a:latin typeface="Arial"/>
                <a:ea typeface="Arial"/>
                <a:cs typeface="Arial"/>
                <a:sym typeface="Arial"/>
              </a:rPr>
              <a:t>Finance Assets</a:t>
            </a:r>
            <a:endParaRPr kumimoji="0" sz="1500" b="0" i="0" u="none" strike="noStrike" kern="0" cap="none" spc="0" normalizeH="0" baseline="0" noProof="0">
              <a:ln>
                <a:noFill/>
              </a:ln>
              <a:solidFill>
                <a:prstClr val="white"/>
              </a:solidFill>
              <a:effectLst/>
              <a:uLnTx/>
              <a:uFillTx/>
              <a:latin typeface="Arial"/>
              <a:ea typeface="Arial"/>
              <a:cs typeface="Arial"/>
              <a:sym typeface="Arial"/>
            </a:endParaRPr>
          </a:p>
        </p:txBody>
      </p:sp>
      <p:sp>
        <p:nvSpPr>
          <p:cNvPr id="474" name="Google Shape;474;p77"/>
          <p:cNvSpPr/>
          <p:nvPr/>
        </p:nvSpPr>
        <p:spPr>
          <a:xfrm>
            <a:off x="5466642" y="4450275"/>
            <a:ext cx="228900" cy="228900"/>
          </a:xfrm>
          <a:prstGeom prst="ellipse">
            <a:avLst/>
          </a:prstGeom>
          <a:solidFill>
            <a:schemeClr val="bg1"/>
          </a:solidFill>
          <a:ln w="952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7"/>
          <p:cNvSpPr txBox="1"/>
          <p:nvPr/>
        </p:nvSpPr>
        <p:spPr>
          <a:xfrm>
            <a:off x="379800" y="1052775"/>
            <a:ext cx="5375700" cy="4062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prstClr val="white"/>
                </a:solidFill>
                <a:effectLst/>
                <a:uLnTx/>
                <a:uFillTx/>
                <a:latin typeface="Arial"/>
                <a:cs typeface="Arial"/>
                <a:sym typeface="Arial"/>
              </a:rPr>
              <a:t>Powered By Proprietary Supply Chain Analytics</a:t>
            </a:r>
            <a:endParaRPr kumimoji="0" sz="2000" b="1" i="0" u="none" strike="noStrike" kern="0" cap="none" spc="0" normalizeH="0" baseline="0" noProof="0" dirty="0">
              <a:ln>
                <a:noFill/>
              </a:ln>
              <a:solidFill>
                <a:prstClr val="white"/>
              </a:solidFill>
              <a:effectLst/>
              <a:uLnTx/>
              <a:uFillTx/>
              <a:latin typeface="Arial"/>
              <a:cs typeface="Arial"/>
              <a:sym typeface="Arial"/>
            </a:endParaRPr>
          </a:p>
        </p:txBody>
      </p:sp>
      <p:grpSp>
        <p:nvGrpSpPr>
          <p:cNvPr id="10" name="Google Shape;485;p77">
            <a:extLst>
              <a:ext uri="{FF2B5EF4-FFF2-40B4-BE49-F238E27FC236}">
                <a16:creationId xmlns:a16="http://schemas.microsoft.com/office/drawing/2014/main" id="{11297575-7B88-E615-BCE6-F3458A82E66F}"/>
              </a:ext>
            </a:extLst>
          </p:cNvPr>
          <p:cNvGrpSpPr/>
          <p:nvPr/>
        </p:nvGrpSpPr>
        <p:grpSpPr>
          <a:xfrm>
            <a:off x="6722449" y="1670941"/>
            <a:ext cx="3780959" cy="1140628"/>
            <a:chOff x="3196085" y="5495975"/>
            <a:chExt cx="3680840" cy="1140628"/>
          </a:xfrm>
        </p:grpSpPr>
        <p:sp>
          <p:nvSpPr>
            <p:cNvPr id="11" name="Google Shape;486;p77">
              <a:extLst>
                <a:ext uri="{FF2B5EF4-FFF2-40B4-BE49-F238E27FC236}">
                  <a16:creationId xmlns:a16="http://schemas.microsoft.com/office/drawing/2014/main" id="{DCD31078-5920-5055-F599-6F4974330E1B}"/>
                </a:ext>
              </a:extLst>
            </p:cNvPr>
            <p:cNvSpPr/>
            <p:nvPr/>
          </p:nvSpPr>
          <p:spPr>
            <a:xfrm>
              <a:off x="3953725" y="5708850"/>
              <a:ext cx="2923200" cy="714900"/>
            </a:xfrm>
            <a:prstGeom prst="roundRect">
              <a:avLst>
                <a:gd name="adj" fmla="val 31064"/>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cs typeface="Arial"/>
                  <a:sym typeface="Arial"/>
                </a:rPr>
                <a:t>Supplier Solutions</a:t>
              </a:r>
              <a:endParaRPr kumimoji="0" sz="2000" b="1" i="0" u="none" strike="noStrike" kern="0" cap="none" spc="0" normalizeH="0" baseline="0" noProof="0">
                <a:ln>
                  <a:noFill/>
                </a:ln>
                <a:solidFill>
                  <a:srgbClr val="FFFFFF"/>
                </a:solidFill>
                <a:effectLst/>
                <a:uLnTx/>
                <a:uFillTx/>
                <a:latin typeface="Arial"/>
                <a:cs typeface="Arial"/>
                <a:sym typeface="Arial"/>
              </a:endParaRPr>
            </a:p>
          </p:txBody>
        </p:sp>
        <p:grpSp>
          <p:nvGrpSpPr>
            <p:cNvPr id="12" name="Google Shape;487;p77">
              <a:extLst>
                <a:ext uri="{FF2B5EF4-FFF2-40B4-BE49-F238E27FC236}">
                  <a16:creationId xmlns:a16="http://schemas.microsoft.com/office/drawing/2014/main" id="{89C42F2E-EB39-889D-B102-48DC234E14C1}"/>
                </a:ext>
              </a:extLst>
            </p:cNvPr>
            <p:cNvGrpSpPr/>
            <p:nvPr/>
          </p:nvGrpSpPr>
          <p:grpSpPr>
            <a:xfrm>
              <a:off x="3196085" y="5495975"/>
              <a:ext cx="1140628" cy="1140628"/>
              <a:chOff x="812602" y="2890938"/>
              <a:chExt cx="1641900" cy="1641900"/>
            </a:xfrm>
          </p:grpSpPr>
          <p:sp>
            <p:nvSpPr>
              <p:cNvPr id="13" name="Google Shape;488;p77">
                <a:extLst>
                  <a:ext uri="{FF2B5EF4-FFF2-40B4-BE49-F238E27FC236}">
                    <a16:creationId xmlns:a16="http://schemas.microsoft.com/office/drawing/2014/main" id="{81EF57A0-F672-A25E-1656-9EC89DF36753}"/>
                  </a:ext>
                </a:extLst>
              </p:cNvPr>
              <p:cNvSpPr/>
              <p:nvPr/>
            </p:nvSpPr>
            <p:spPr>
              <a:xfrm>
                <a:off x="812602" y="2890938"/>
                <a:ext cx="1641900" cy="1641900"/>
              </a:xfrm>
              <a:prstGeom prst="ellipse">
                <a:avLst/>
              </a:prstGeom>
              <a:solidFill>
                <a:srgbClr val="FFB6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FFFFFF"/>
                  </a:solidFill>
                  <a:effectLst/>
                  <a:uLnTx/>
                  <a:uFillTx/>
                  <a:latin typeface="Arial"/>
                  <a:cs typeface="Arial"/>
                  <a:sym typeface="Arial"/>
                </a:endParaRPr>
              </a:p>
            </p:txBody>
          </p:sp>
          <p:pic>
            <p:nvPicPr>
              <p:cNvPr id="14" name="Google Shape;476;p77">
                <a:extLst>
                  <a:ext uri="{FF2B5EF4-FFF2-40B4-BE49-F238E27FC236}">
                    <a16:creationId xmlns:a16="http://schemas.microsoft.com/office/drawing/2014/main" id="{8FBB0A3B-286B-59A4-0D46-D37D37A377E1}"/>
                  </a:ext>
                </a:extLst>
              </p:cNvPr>
              <p:cNvPicPr preferRelativeResize="0"/>
              <p:nvPr/>
            </p:nvPicPr>
            <p:blipFill rotWithShape="1">
              <a:blip r:embed="rId5">
                <a:alphaModFix/>
              </a:blip>
              <a:srcRect/>
              <a:stretch/>
            </p:blipFill>
            <p:spPr>
              <a:xfrm>
                <a:off x="967316" y="3048948"/>
                <a:ext cx="1332493" cy="1332493"/>
              </a:xfrm>
              <a:prstGeom prst="rect">
                <a:avLst/>
              </a:prstGeom>
              <a:noFill/>
              <a:ln>
                <a:noFill/>
              </a:ln>
            </p:spPr>
          </p:pic>
        </p:grpSp>
      </p:grpSp>
      <p:grpSp>
        <p:nvGrpSpPr>
          <p:cNvPr id="20" name="Google Shape;491;p77">
            <a:extLst>
              <a:ext uri="{FF2B5EF4-FFF2-40B4-BE49-F238E27FC236}">
                <a16:creationId xmlns:a16="http://schemas.microsoft.com/office/drawing/2014/main" id="{BCAEEBF4-E0E2-740F-1860-5E4C5F2297AE}"/>
              </a:ext>
            </a:extLst>
          </p:cNvPr>
          <p:cNvGrpSpPr/>
          <p:nvPr/>
        </p:nvGrpSpPr>
        <p:grpSpPr>
          <a:xfrm>
            <a:off x="3977522" y="5078287"/>
            <a:ext cx="4236949" cy="1140545"/>
            <a:chOff x="4421527" y="2304870"/>
            <a:chExt cx="3177792" cy="855430"/>
          </a:xfrm>
        </p:grpSpPr>
        <p:sp>
          <p:nvSpPr>
            <p:cNvPr id="21" name="Google Shape;492;p77">
              <a:extLst>
                <a:ext uri="{FF2B5EF4-FFF2-40B4-BE49-F238E27FC236}">
                  <a16:creationId xmlns:a16="http://schemas.microsoft.com/office/drawing/2014/main" id="{27DBC564-831E-DEAA-CB2C-32CB58711184}"/>
                </a:ext>
              </a:extLst>
            </p:cNvPr>
            <p:cNvSpPr/>
            <p:nvPr/>
          </p:nvSpPr>
          <p:spPr>
            <a:xfrm>
              <a:off x="4965919" y="2464584"/>
              <a:ext cx="2633400" cy="536100"/>
            </a:xfrm>
            <a:prstGeom prst="roundRect">
              <a:avLst>
                <a:gd name="adj" fmla="val 31064"/>
              </a:avLst>
            </a:prstGeom>
            <a:noFill/>
            <a:ln w="9525" cap="flat" cmpd="sng">
              <a:solidFill>
                <a:srgbClr val="FFFFFF"/>
              </a:solidFill>
              <a:prstDash val="solid"/>
              <a:round/>
              <a:headEnd type="none" w="sm" len="sm"/>
              <a:tailEnd type="none" w="sm" len="sm"/>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cs typeface="Arial"/>
                  <a:sym typeface="Arial"/>
                </a:rPr>
                <a:t>Financial Institution Solutions</a:t>
              </a:r>
              <a:endParaRPr kumimoji="0" sz="2000" b="1" i="0" u="none" strike="noStrike" kern="0" cap="none" spc="0" normalizeH="0" baseline="0" noProof="0">
                <a:ln>
                  <a:noFill/>
                </a:ln>
                <a:solidFill>
                  <a:srgbClr val="FFFFFF"/>
                </a:solidFill>
                <a:effectLst/>
                <a:uLnTx/>
                <a:uFillTx/>
                <a:latin typeface="Arial"/>
                <a:cs typeface="Arial"/>
                <a:sym typeface="Arial"/>
              </a:endParaRPr>
            </a:p>
          </p:txBody>
        </p:sp>
        <p:grpSp>
          <p:nvGrpSpPr>
            <p:cNvPr id="22" name="Google Shape;493;p77">
              <a:extLst>
                <a:ext uri="{FF2B5EF4-FFF2-40B4-BE49-F238E27FC236}">
                  <a16:creationId xmlns:a16="http://schemas.microsoft.com/office/drawing/2014/main" id="{9B23647C-9492-FB44-7A64-74747B935465}"/>
                </a:ext>
              </a:extLst>
            </p:cNvPr>
            <p:cNvGrpSpPr/>
            <p:nvPr/>
          </p:nvGrpSpPr>
          <p:grpSpPr>
            <a:xfrm>
              <a:off x="4421527" y="2304870"/>
              <a:ext cx="855430" cy="855430"/>
              <a:chOff x="6529660" y="2890938"/>
              <a:chExt cx="1641900" cy="1641900"/>
            </a:xfrm>
          </p:grpSpPr>
          <p:sp>
            <p:nvSpPr>
              <p:cNvPr id="23" name="Google Shape;494;p77">
                <a:extLst>
                  <a:ext uri="{FF2B5EF4-FFF2-40B4-BE49-F238E27FC236}">
                    <a16:creationId xmlns:a16="http://schemas.microsoft.com/office/drawing/2014/main" id="{8FFD7544-16F0-1757-BFA0-A34DF469DBDB}"/>
                  </a:ext>
                </a:extLst>
              </p:cNvPr>
              <p:cNvSpPr/>
              <p:nvPr/>
            </p:nvSpPr>
            <p:spPr>
              <a:xfrm>
                <a:off x="6529660" y="2890938"/>
                <a:ext cx="1641900" cy="1641900"/>
              </a:xfrm>
              <a:prstGeom prst="ellipse">
                <a:avLst/>
              </a:prstGeom>
              <a:solidFill>
                <a:srgbClr val="00C18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FFFFFF"/>
                  </a:solidFill>
                  <a:effectLst/>
                  <a:uLnTx/>
                  <a:uFillTx/>
                  <a:latin typeface="Arial"/>
                  <a:cs typeface="Arial"/>
                  <a:sym typeface="Arial"/>
                </a:endParaRPr>
              </a:p>
            </p:txBody>
          </p:sp>
          <p:pic>
            <p:nvPicPr>
              <p:cNvPr id="24" name="Google Shape;495;p77">
                <a:extLst>
                  <a:ext uri="{FF2B5EF4-FFF2-40B4-BE49-F238E27FC236}">
                    <a16:creationId xmlns:a16="http://schemas.microsoft.com/office/drawing/2014/main" id="{176BC057-7283-60CE-B69D-AE98D7D6F8B9}"/>
                  </a:ext>
                </a:extLst>
              </p:cNvPr>
              <p:cNvPicPr preferRelativeResize="0"/>
              <p:nvPr/>
            </p:nvPicPr>
            <p:blipFill rotWithShape="1">
              <a:blip r:embed="rId6">
                <a:alphaModFix/>
              </a:blip>
              <a:srcRect/>
              <a:stretch/>
            </p:blipFill>
            <p:spPr>
              <a:xfrm>
                <a:off x="6755348" y="3082731"/>
                <a:ext cx="1187450" cy="1187450"/>
              </a:xfrm>
              <a:prstGeom prst="rect">
                <a:avLst/>
              </a:prstGeom>
              <a:noFill/>
              <a:ln>
                <a:noFill/>
              </a:ln>
            </p:spPr>
          </p:pic>
        </p:grpSp>
      </p:grpSp>
      <p:grpSp>
        <p:nvGrpSpPr>
          <p:cNvPr id="26" name="Group 25">
            <a:extLst>
              <a:ext uri="{FF2B5EF4-FFF2-40B4-BE49-F238E27FC236}">
                <a16:creationId xmlns:a16="http://schemas.microsoft.com/office/drawing/2014/main" id="{4C79D2C4-12EE-59F6-E85E-8605F4D98109}"/>
              </a:ext>
            </a:extLst>
          </p:cNvPr>
          <p:cNvGrpSpPr/>
          <p:nvPr/>
        </p:nvGrpSpPr>
        <p:grpSpPr>
          <a:xfrm>
            <a:off x="11206480" y="31654"/>
            <a:ext cx="837620" cy="710597"/>
            <a:chOff x="11206480" y="31654"/>
            <a:chExt cx="837620" cy="710597"/>
          </a:xfrm>
        </p:grpSpPr>
        <p:pic>
          <p:nvPicPr>
            <p:cNvPr id="4" name="Google Shape;28;p3">
              <a:extLst>
                <a:ext uri="{FF2B5EF4-FFF2-40B4-BE49-F238E27FC236}">
                  <a16:creationId xmlns:a16="http://schemas.microsoft.com/office/drawing/2014/main" id="{2C22EA6E-942A-D20A-3AC6-C239ECFBE872}"/>
                </a:ext>
              </a:extLst>
            </p:cNvPr>
            <p:cNvPicPr preferRelativeResize="0"/>
            <p:nvPr/>
          </p:nvPicPr>
          <p:blipFill rotWithShape="1">
            <a:blip r:embed="rId7">
              <a:alphaModFix/>
            </a:blip>
            <a:srcRect/>
            <a:stretch/>
          </p:blipFill>
          <p:spPr>
            <a:xfrm>
              <a:off x="11206480" y="31654"/>
              <a:ext cx="837620" cy="709204"/>
            </a:xfrm>
            <a:prstGeom prst="rect">
              <a:avLst/>
            </a:prstGeom>
            <a:noFill/>
            <a:ln>
              <a:noFill/>
            </a:ln>
          </p:spPr>
        </p:pic>
        <p:pic>
          <p:nvPicPr>
            <p:cNvPr id="25" name="Google Shape;28;p3">
              <a:extLst>
                <a:ext uri="{FF2B5EF4-FFF2-40B4-BE49-F238E27FC236}">
                  <a16:creationId xmlns:a16="http://schemas.microsoft.com/office/drawing/2014/main" id="{B7B1A70D-2521-38CB-FB40-5002B54BA839}"/>
                </a:ext>
              </a:extLst>
            </p:cNvPr>
            <p:cNvPicPr preferRelativeResize="0"/>
            <p:nvPr/>
          </p:nvPicPr>
          <p:blipFill rotWithShape="1">
            <a:blip r:embed="rId8">
              <a:clrChange>
                <a:clrFrom>
                  <a:srgbClr val="000000">
                    <a:alpha val="0"/>
                  </a:srgbClr>
                </a:clrFrom>
                <a:clrTo>
                  <a:srgbClr val="000000">
                    <a:alpha val="0"/>
                  </a:srgbClr>
                </a:clrTo>
              </a:clrChange>
              <a:alphaModFix/>
              <a:biLevel thresh="25000"/>
            </a:blip>
            <a:srcRect t="74524"/>
            <a:stretch/>
          </p:blipFill>
          <p:spPr>
            <a:xfrm>
              <a:off x="11206480" y="561571"/>
              <a:ext cx="837620" cy="180680"/>
            </a:xfrm>
            <a:prstGeom prst="rect">
              <a:avLst/>
            </a:prstGeom>
            <a:noFill/>
            <a:ln>
              <a:noFill/>
            </a:ln>
          </p:spPr>
        </p:pic>
      </p:grpSp>
    </p:spTree>
    <p:extLst>
      <p:ext uri="{BB962C8B-B14F-4D97-AF65-F5344CB8AC3E}">
        <p14:creationId xmlns:p14="http://schemas.microsoft.com/office/powerpoint/2010/main" val="3890868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79"/>
          <p:cNvSpPr/>
          <p:nvPr/>
        </p:nvSpPr>
        <p:spPr>
          <a:xfrm>
            <a:off x="521150" y="2258825"/>
            <a:ext cx="2305800" cy="3390600"/>
          </a:xfrm>
          <a:prstGeom prst="rect">
            <a:avLst/>
          </a:prstGeom>
          <a:solidFill>
            <a:schemeClr val="lt2"/>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6" name="Google Shape;536;p79"/>
          <p:cNvSpPr/>
          <p:nvPr/>
        </p:nvSpPr>
        <p:spPr>
          <a:xfrm>
            <a:off x="463075" y="2191100"/>
            <a:ext cx="2406600" cy="5829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7" name="Google Shape;537;p79"/>
          <p:cNvSpPr txBox="1">
            <a:spLocks noGrp="1"/>
          </p:cNvSpPr>
          <p:nvPr>
            <p:ph type="title"/>
          </p:nvPr>
        </p:nvSpPr>
        <p:spPr>
          <a:xfrm>
            <a:off x="185057" y="92166"/>
            <a:ext cx="9544200" cy="588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400"/>
              <a:buFont typeface="Arial"/>
              <a:buNone/>
            </a:pPr>
            <a:r>
              <a:rPr lang="en-US"/>
              <a:t>PrimeRevenue Platform</a:t>
            </a:r>
            <a:endParaRPr/>
          </a:p>
        </p:txBody>
      </p:sp>
      <p:sp>
        <p:nvSpPr>
          <p:cNvPr id="538" name="Google Shape;538;p79"/>
          <p:cNvSpPr txBox="1"/>
          <p:nvPr/>
        </p:nvSpPr>
        <p:spPr>
          <a:xfrm>
            <a:off x="2000509" y="1128627"/>
            <a:ext cx="81909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4987"/>
                </a:solidFill>
                <a:effectLst/>
                <a:uLnTx/>
                <a:uFillTx/>
                <a:latin typeface="Arial"/>
                <a:ea typeface="Arial"/>
                <a:cs typeface="Arial"/>
                <a:sym typeface="Arial"/>
              </a:rPr>
              <a:t>Your </a:t>
            </a:r>
            <a:r>
              <a:rPr kumimoji="0" lang="en-US" sz="2800" b="1" i="0" u="none" strike="noStrike" kern="0" cap="none" spc="0" normalizeH="0" baseline="0" noProof="0">
                <a:ln>
                  <a:noFill/>
                </a:ln>
                <a:solidFill>
                  <a:srgbClr val="004987"/>
                </a:solidFill>
                <a:effectLst/>
                <a:uLnTx/>
                <a:uFillTx/>
                <a:latin typeface="Arial"/>
                <a:ea typeface="Arial"/>
                <a:cs typeface="Arial"/>
                <a:sym typeface="Arial"/>
              </a:rPr>
              <a:t>Financial</a:t>
            </a:r>
            <a:r>
              <a:rPr kumimoji="0" lang="en-US" sz="2800" b="0" i="0" u="none" strike="noStrike" kern="0" cap="none" spc="0" normalizeH="0" baseline="0" noProof="0">
                <a:ln>
                  <a:noFill/>
                </a:ln>
                <a:solidFill>
                  <a:srgbClr val="004987"/>
                </a:solidFill>
                <a:effectLst/>
                <a:uLnTx/>
                <a:uFillTx/>
                <a:latin typeface="Arial"/>
                <a:ea typeface="Arial"/>
                <a:cs typeface="Arial"/>
                <a:sym typeface="Arial"/>
              </a:rPr>
              <a:t> </a:t>
            </a:r>
            <a:r>
              <a:rPr kumimoji="0" lang="en-US" sz="2800" b="1" i="0" u="none" strike="noStrike" kern="0" cap="none" spc="0" normalizeH="0" baseline="0" noProof="0">
                <a:ln>
                  <a:noFill/>
                </a:ln>
                <a:solidFill>
                  <a:srgbClr val="004987"/>
                </a:solidFill>
                <a:effectLst/>
                <a:uLnTx/>
                <a:uFillTx/>
                <a:latin typeface="Arial"/>
                <a:ea typeface="Arial"/>
                <a:cs typeface="Arial"/>
                <a:sym typeface="Arial"/>
              </a:rPr>
              <a:t>Supply Chain </a:t>
            </a:r>
            <a:r>
              <a:rPr kumimoji="0" lang="en-US" sz="2800" b="0" i="0" u="none" strike="noStrike" kern="0" cap="none" spc="0" normalizeH="0" baseline="0" noProof="0">
                <a:ln>
                  <a:noFill/>
                </a:ln>
                <a:solidFill>
                  <a:srgbClr val="004987"/>
                </a:solidFill>
                <a:effectLst/>
                <a:uLnTx/>
                <a:uFillTx/>
                <a:latin typeface="Arial"/>
                <a:ea typeface="Arial"/>
                <a:cs typeface="Arial"/>
                <a:sym typeface="Arial"/>
              </a:rPr>
              <a:t>Control Center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9" name="Google Shape;539;p79"/>
          <p:cNvSpPr txBox="1"/>
          <p:nvPr/>
        </p:nvSpPr>
        <p:spPr>
          <a:xfrm>
            <a:off x="548267" y="2282441"/>
            <a:ext cx="2236200" cy="354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a:ln>
                  <a:noFill/>
                </a:ln>
                <a:solidFill>
                  <a:srgbClr val="FFFFFF"/>
                </a:solidFill>
                <a:effectLst/>
                <a:uLnTx/>
                <a:uFillTx/>
                <a:latin typeface="Arial"/>
                <a:ea typeface="Arial"/>
                <a:cs typeface="Arial"/>
                <a:sym typeface="Arial"/>
              </a:rPr>
              <a:t>Buyer Solutions</a:t>
            </a:r>
            <a:endParaRPr kumimoji="0" sz="17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0" name="Google Shape;540;p79"/>
          <p:cNvSpPr txBox="1"/>
          <p:nvPr/>
        </p:nvSpPr>
        <p:spPr>
          <a:xfrm>
            <a:off x="529050" y="3030025"/>
            <a:ext cx="2305800" cy="6309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Payables Finance (SCF)</a:t>
            </a:r>
            <a:endParaRPr kumimoji="0" sz="1400" b="1"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Dynamic Discounting</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541" name="Google Shape;541;p79"/>
          <p:cNvSpPr txBox="1"/>
          <p:nvPr/>
        </p:nvSpPr>
        <p:spPr>
          <a:xfrm>
            <a:off x="708199" y="4314750"/>
            <a:ext cx="1931700" cy="1169700"/>
          </a:xfrm>
          <a:prstGeom prst="rect">
            <a:avLst/>
          </a:prstGeom>
          <a:noFill/>
          <a:ln>
            <a:noFill/>
          </a:ln>
        </p:spPr>
        <p:txBody>
          <a:bodyPr spcFirstLastPara="1" wrap="square" lIns="91425" tIns="45700" rIns="91425" bIns="45700" anchor="t" anchorCtr="0">
            <a:spAutoFit/>
          </a:bodyPr>
          <a:lstStyle/>
          <a:p>
            <a:pPr marL="9144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Optimize working capital or cash on hand while improving supplier relationships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42" name="Google Shape;542;p79"/>
          <p:cNvSpPr/>
          <p:nvPr/>
        </p:nvSpPr>
        <p:spPr>
          <a:xfrm>
            <a:off x="3424875" y="2258825"/>
            <a:ext cx="2305800" cy="3390600"/>
          </a:xfrm>
          <a:prstGeom prst="rect">
            <a:avLst/>
          </a:prstGeom>
          <a:solidFill>
            <a:schemeClr val="lt2"/>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3" name="Google Shape;543;p79"/>
          <p:cNvSpPr/>
          <p:nvPr/>
        </p:nvSpPr>
        <p:spPr>
          <a:xfrm>
            <a:off x="3366800" y="2191100"/>
            <a:ext cx="2406600" cy="582900"/>
          </a:xfrm>
          <a:prstGeom prst="roundRect">
            <a:avLst>
              <a:gd name="adj" fmla="val 16667"/>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4" name="Google Shape;544;p79"/>
          <p:cNvSpPr txBox="1"/>
          <p:nvPr/>
        </p:nvSpPr>
        <p:spPr>
          <a:xfrm>
            <a:off x="3451992" y="2282441"/>
            <a:ext cx="2236200" cy="3540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a:ln>
                  <a:noFill/>
                </a:ln>
                <a:solidFill>
                  <a:srgbClr val="FFFFFF"/>
                </a:solidFill>
                <a:effectLst/>
                <a:uLnTx/>
                <a:uFillTx/>
                <a:latin typeface="Arial"/>
                <a:cs typeface="Arial"/>
                <a:sym typeface="Arial"/>
              </a:rPr>
              <a:t>Supplier Solutions</a:t>
            </a:r>
            <a:endParaRPr kumimoji="0" sz="17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45" name="Google Shape;545;p79"/>
          <p:cNvSpPr txBox="1"/>
          <p:nvPr/>
        </p:nvSpPr>
        <p:spPr>
          <a:xfrm>
            <a:off x="3378425" y="3029125"/>
            <a:ext cx="2406600" cy="632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5000"/>
              </a:lnSpc>
              <a:spcBef>
                <a:spcPts val="60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Supplier Payments Portal</a:t>
            </a:r>
            <a:endParaRPr kumimoji="0" sz="1400" b="1"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15000"/>
              </a:lnSpc>
              <a:spcBef>
                <a:spcPts val="60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Receivables Finance</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546" name="Google Shape;546;p79"/>
          <p:cNvSpPr txBox="1"/>
          <p:nvPr/>
        </p:nvSpPr>
        <p:spPr>
          <a:xfrm>
            <a:off x="3611924" y="4314750"/>
            <a:ext cx="1931700" cy="1169700"/>
          </a:xfrm>
          <a:prstGeom prst="rect">
            <a:avLst/>
          </a:prstGeom>
          <a:noFill/>
          <a:ln>
            <a:noFill/>
          </a:ln>
        </p:spPr>
        <p:txBody>
          <a:bodyPr spcFirstLastPara="1" wrap="square" lIns="91425" tIns="45700" rIns="91425" bIns="45700" anchor="t" anchorCtr="0">
            <a:spAutoFit/>
          </a:bodyPr>
          <a:lstStyle/>
          <a:p>
            <a:pPr marL="9144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Generate cash flow while gaining control and visibility into when &amp; how much you’re getting paid</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7" name="Google Shape;547;p79"/>
          <p:cNvSpPr/>
          <p:nvPr/>
        </p:nvSpPr>
        <p:spPr>
          <a:xfrm>
            <a:off x="6328600" y="2258825"/>
            <a:ext cx="2305800" cy="3390600"/>
          </a:xfrm>
          <a:prstGeom prst="rect">
            <a:avLst/>
          </a:prstGeom>
          <a:solidFill>
            <a:schemeClr val="lt2"/>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79"/>
          <p:cNvSpPr/>
          <p:nvPr/>
        </p:nvSpPr>
        <p:spPr>
          <a:xfrm>
            <a:off x="6270525" y="2191100"/>
            <a:ext cx="2406600" cy="582900"/>
          </a:xfrm>
          <a:prstGeom prst="roundRect">
            <a:avLst>
              <a:gd name="adj" fmla="val 16667"/>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79"/>
          <p:cNvSpPr txBox="1"/>
          <p:nvPr/>
        </p:nvSpPr>
        <p:spPr>
          <a:xfrm>
            <a:off x="6355717" y="2206241"/>
            <a:ext cx="2236200" cy="6156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a:ln>
                  <a:noFill/>
                </a:ln>
                <a:solidFill>
                  <a:srgbClr val="FFFFFF"/>
                </a:solidFill>
                <a:effectLst/>
                <a:uLnTx/>
                <a:uFillTx/>
                <a:latin typeface="Arial"/>
                <a:cs typeface="Arial"/>
                <a:sym typeface="Arial"/>
              </a:rPr>
              <a:t>Financial Institution Solutions</a:t>
            </a:r>
            <a:endParaRPr kumimoji="0" sz="1700" b="1" i="0" u="none" strike="noStrike" kern="0" cap="none" spc="0" normalizeH="0" baseline="0" noProof="0">
              <a:ln>
                <a:noFill/>
              </a:ln>
              <a:solidFill>
                <a:srgbClr val="FFFFFF"/>
              </a:solidFill>
              <a:effectLst/>
              <a:uLnTx/>
              <a:uFillTx/>
              <a:latin typeface="Arial"/>
              <a:cs typeface="Arial"/>
              <a:sym typeface="Arial"/>
            </a:endParaRPr>
          </a:p>
        </p:txBody>
      </p:sp>
      <p:sp>
        <p:nvSpPr>
          <p:cNvPr id="550" name="Google Shape;550;p79"/>
          <p:cNvSpPr txBox="1"/>
          <p:nvPr/>
        </p:nvSpPr>
        <p:spPr>
          <a:xfrm>
            <a:off x="6320900" y="3030025"/>
            <a:ext cx="2305800" cy="6309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Partner Program</a:t>
            </a:r>
            <a:endParaRPr kumimoji="0" sz="1400" b="1"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Funding Opportunities</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79"/>
          <p:cNvSpPr txBox="1"/>
          <p:nvPr/>
        </p:nvSpPr>
        <p:spPr>
          <a:xfrm>
            <a:off x="6515649" y="4314750"/>
            <a:ext cx="1931700" cy="1169700"/>
          </a:xfrm>
          <a:prstGeom prst="rect">
            <a:avLst/>
          </a:prstGeom>
          <a:noFill/>
          <a:ln>
            <a:noFill/>
          </a:ln>
        </p:spPr>
        <p:txBody>
          <a:bodyPr spcFirstLastPara="1" wrap="square" lIns="91425" tIns="45700" rIns="91425" bIns="45700" anchor="t" anchorCtr="0">
            <a:spAutoFit/>
          </a:bodyPr>
          <a:lstStyle/>
          <a:p>
            <a:pPr marL="9144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Expand funding footprint and offer customers a wider variety of investment opportunities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79"/>
          <p:cNvSpPr/>
          <p:nvPr/>
        </p:nvSpPr>
        <p:spPr>
          <a:xfrm>
            <a:off x="9232325" y="2258825"/>
            <a:ext cx="2305800" cy="3390600"/>
          </a:xfrm>
          <a:prstGeom prst="rect">
            <a:avLst/>
          </a:prstGeom>
          <a:solidFill>
            <a:schemeClr val="l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79"/>
          <p:cNvSpPr/>
          <p:nvPr/>
        </p:nvSpPr>
        <p:spPr>
          <a:xfrm>
            <a:off x="9174250" y="2191100"/>
            <a:ext cx="2406600" cy="5829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79"/>
          <p:cNvSpPr txBox="1"/>
          <p:nvPr/>
        </p:nvSpPr>
        <p:spPr>
          <a:xfrm>
            <a:off x="9259442" y="2189803"/>
            <a:ext cx="2236200" cy="6156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700" b="1" i="0" u="none" strike="noStrike" kern="0" cap="none" spc="0" normalizeH="0" baseline="0" noProof="0">
                <a:ln>
                  <a:noFill/>
                </a:ln>
                <a:solidFill>
                  <a:srgbClr val="FFFFFF"/>
                </a:solidFill>
                <a:effectLst/>
                <a:uLnTx/>
                <a:uFillTx/>
                <a:latin typeface="Arial"/>
                <a:cs typeface="Arial"/>
                <a:sym typeface="Arial"/>
              </a:rPr>
              <a:t>Supply Chain Analytics</a:t>
            </a:r>
            <a:endParaRPr kumimoji="0" sz="1700" b="1"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55" name="Google Shape;555;p79"/>
          <p:cNvSpPr txBox="1"/>
          <p:nvPr/>
        </p:nvSpPr>
        <p:spPr>
          <a:xfrm>
            <a:off x="9119200" y="3030025"/>
            <a:ext cx="2516700" cy="630900"/>
          </a:xfrm>
          <a:prstGeom prst="rect">
            <a:avLst/>
          </a:prstGeom>
          <a:noFill/>
          <a:ln>
            <a:noFill/>
          </a:ln>
        </p:spPr>
        <p:txBody>
          <a:bodyPr spcFirstLastPara="1" wrap="square" lIns="91425" tIns="45700" rIns="91425" bIns="45700" anchor="t" anchorCtr="0">
            <a:spAutoFit/>
          </a:bodyPr>
          <a:lstStyle/>
          <a:p>
            <a:pPr marL="9144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Working Capital Analytics</a:t>
            </a:r>
            <a:endParaRPr kumimoji="0" sz="1400" b="1" i="0" u="none" strike="noStrike" kern="0" cap="none" spc="0" normalizeH="0" baseline="0" noProof="0">
              <a:ln>
                <a:noFill/>
              </a:ln>
              <a:solidFill>
                <a:srgbClr val="000000"/>
              </a:solidFill>
              <a:effectLst/>
              <a:uLnTx/>
              <a:uFillTx/>
              <a:latin typeface="Arial"/>
              <a:cs typeface="Arial"/>
              <a:sym typeface="Arial"/>
            </a:endParaRPr>
          </a:p>
          <a:p>
            <a:pPr marL="9144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Arial"/>
                <a:cs typeface="Arial"/>
                <a:sym typeface="Arial"/>
              </a:rPr>
              <a:t>Proprietary Data</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79"/>
          <p:cNvSpPr txBox="1"/>
          <p:nvPr/>
        </p:nvSpPr>
        <p:spPr>
          <a:xfrm>
            <a:off x="9419374" y="4314750"/>
            <a:ext cx="1931700" cy="1169700"/>
          </a:xfrm>
          <a:prstGeom prst="rect">
            <a:avLst/>
          </a:prstGeom>
          <a:noFill/>
          <a:ln>
            <a:noFill/>
          </a:ln>
        </p:spPr>
        <p:txBody>
          <a:bodyPr spcFirstLastPara="1" wrap="square" lIns="91425" tIns="45700" rIns="91425" bIns="45700" anchor="t" anchorCtr="0">
            <a:spAutoFit/>
          </a:bodyPr>
          <a:lstStyle/>
          <a:p>
            <a:pPr marL="91440"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Unlock in-depth, customizable analytics in both a managed services &amp; self-serve capacity</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5"/>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3400"/>
              <a:buFont typeface="Arial"/>
              <a:buNone/>
            </a:pPr>
            <a:r>
              <a:rPr lang="en-US" dirty="0"/>
              <a:t>Support</a:t>
            </a:r>
            <a:endParaRPr dirty="0"/>
          </a:p>
        </p:txBody>
      </p:sp>
      <p:sp>
        <p:nvSpPr>
          <p:cNvPr id="5" name="TextBox 4">
            <a:extLst>
              <a:ext uri="{FF2B5EF4-FFF2-40B4-BE49-F238E27FC236}">
                <a16:creationId xmlns:a16="http://schemas.microsoft.com/office/drawing/2014/main" id="{9824F0BF-696F-424F-9120-3E8D9975DEF2}"/>
              </a:ext>
            </a:extLst>
          </p:cNvPr>
          <p:cNvSpPr txBox="1"/>
          <p:nvPr/>
        </p:nvSpPr>
        <p:spPr>
          <a:xfrm>
            <a:off x="838200" y="1387331"/>
            <a:ext cx="9802906" cy="830997"/>
          </a:xfrm>
          <a:prstGeom prst="rect">
            <a:avLst/>
          </a:prstGeom>
          <a:noFill/>
        </p:spPr>
        <p:txBody>
          <a:bodyPr wrap="square">
            <a:spAutoFit/>
          </a:bodyPr>
          <a:lstStyle/>
          <a:p>
            <a:pPr marL="0" marR="0" lvl="0" indent="0" algn="l" rtl="0">
              <a:spcBef>
                <a:spcPts val="1800"/>
              </a:spcBef>
              <a:spcAft>
                <a:spcPts val="0"/>
              </a:spcAft>
              <a:buNone/>
            </a:pPr>
            <a:r>
              <a:rPr lang="en-US" sz="2400" dirty="0"/>
              <a:t>We are open anywhere and anytime a bank is open in the world (24/5) and offer</a:t>
            </a:r>
            <a:r>
              <a:rPr lang="en-US" sz="2400" dirty="0">
                <a:latin typeface="Arial"/>
                <a:ea typeface="Arial"/>
                <a:cs typeface="Arial"/>
                <a:sym typeface="Arial"/>
              </a:rPr>
              <a:t> support on </a:t>
            </a:r>
            <a:r>
              <a:rPr lang="en-US" sz="2400" dirty="0"/>
              <a:t>technical issues </a:t>
            </a:r>
            <a:r>
              <a:rPr lang="en-US" sz="2400" dirty="0">
                <a:latin typeface="Arial"/>
                <a:ea typeface="Arial"/>
                <a:cs typeface="Arial"/>
                <a:sym typeface="Arial"/>
              </a:rPr>
              <a:t>via </a:t>
            </a:r>
            <a:r>
              <a:rPr lang="en-US" sz="2400" u="sng" dirty="0">
                <a:latin typeface="Arial"/>
                <a:ea typeface="Arial"/>
                <a:cs typeface="Arial"/>
                <a:sym typeface="Arial"/>
                <a:hlinkClick r:id="rId3">
                  <a:extLst>
                    <a:ext uri="{A12FA001-AC4F-418D-AE19-62706E023703}">
                      <ahyp:hlinkClr xmlns:ahyp="http://schemas.microsoft.com/office/drawing/2018/hyperlinkcolor" val="tx"/>
                    </a:ext>
                  </a:extLst>
                </a:hlinkClick>
              </a:rPr>
              <a:t>email</a:t>
            </a:r>
            <a:r>
              <a:rPr lang="en-US" sz="2400" dirty="0">
                <a:latin typeface="Arial"/>
                <a:ea typeface="Arial"/>
                <a:cs typeface="Arial"/>
                <a:sym typeface="Arial"/>
              </a:rPr>
              <a:t> or phone.</a:t>
            </a:r>
            <a:endParaRPr lang="en-US" sz="1800" dirty="0">
              <a:latin typeface="Arial"/>
              <a:ea typeface="Arial"/>
              <a:cs typeface="Arial"/>
              <a:sym typeface="Arial"/>
            </a:endParaRPr>
          </a:p>
        </p:txBody>
      </p:sp>
      <p:grpSp>
        <p:nvGrpSpPr>
          <p:cNvPr id="30" name="Group 29">
            <a:extLst>
              <a:ext uri="{FF2B5EF4-FFF2-40B4-BE49-F238E27FC236}">
                <a16:creationId xmlns:a16="http://schemas.microsoft.com/office/drawing/2014/main" id="{F50EE57A-2AF6-8240-930E-C6ABD76B744B}"/>
              </a:ext>
            </a:extLst>
          </p:cNvPr>
          <p:cNvGrpSpPr/>
          <p:nvPr/>
        </p:nvGrpSpPr>
        <p:grpSpPr>
          <a:xfrm>
            <a:off x="6090244" y="2744205"/>
            <a:ext cx="2250142" cy="2956540"/>
            <a:chOff x="7290971" y="2721114"/>
            <a:chExt cx="2250142" cy="2956540"/>
          </a:xfrm>
        </p:grpSpPr>
        <p:sp>
          <p:nvSpPr>
            <p:cNvPr id="16" name="TextBox 15">
              <a:extLst>
                <a:ext uri="{FF2B5EF4-FFF2-40B4-BE49-F238E27FC236}">
                  <a16:creationId xmlns:a16="http://schemas.microsoft.com/office/drawing/2014/main" id="{71D0B344-4B70-2C43-9FF4-AE1FE852FA88}"/>
                </a:ext>
              </a:extLst>
            </p:cNvPr>
            <p:cNvSpPr txBox="1"/>
            <p:nvPr/>
          </p:nvSpPr>
          <p:spPr>
            <a:xfrm>
              <a:off x="7409457" y="2721114"/>
              <a:ext cx="2033841" cy="707886"/>
            </a:xfrm>
            <a:prstGeom prst="rect">
              <a:avLst/>
            </a:prstGeom>
            <a:noFill/>
          </p:spPr>
          <p:txBody>
            <a:bodyPr wrap="square">
              <a:spAutoFit/>
            </a:bodyPr>
            <a:lstStyle/>
            <a:p>
              <a:pPr marR="0" lvl="2" algn="ctr" rtl="0">
                <a:spcBef>
                  <a:spcPts val="0"/>
                </a:spcBef>
                <a:spcAft>
                  <a:spcPts val="0"/>
                </a:spcAft>
                <a:buClr>
                  <a:schemeClr val="dk1"/>
                </a:buClr>
                <a:buSzPts val="2400"/>
              </a:pPr>
              <a:r>
                <a:rPr lang="en-US" sz="2000" b="1" i="0" u="none" strike="noStrike" cap="none" dirty="0">
                  <a:solidFill>
                    <a:schemeClr val="accent5"/>
                  </a:solidFill>
                  <a:latin typeface="Arial"/>
                  <a:ea typeface="Arial"/>
                  <a:cs typeface="Arial"/>
                  <a:sym typeface="Arial"/>
                </a:rPr>
                <a:t>Asia Pacific </a:t>
              </a:r>
              <a:br>
                <a:rPr lang="en-US" sz="2000" i="0" u="none" strike="noStrike" cap="none" dirty="0">
                  <a:latin typeface="Arial"/>
                  <a:ea typeface="Arial"/>
                  <a:cs typeface="Arial"/>
                  <a:sym typeface="Arial"/>
                </a:rPr>
              </a:br>
              <a:r>
                <a:rPr lang="en-US" sz="2000" i="0" u="none" strike="noStrike" cap="none" dirty="0">
                  <a:latin typeface="Arial"/>
                  <a:ea typeface="Arial"/>
                  <a:cs typeface="Arial"/>
                  <a:sym typeface="Arial"/>
                </a:rPr>
                <a:t>800-7746-3000</a:t>
              </a:r>
              <a:endParaRPr lang="en-US" sz="2000" dirty="0"/>
            </a:p>
          </p:txBody>
        </p:sp>
        <p:pic>
          <p:nvPicPr>
            <p:cNvPr id="17" name="Graphic 16">
              <a:extLst>
                <a:ext uri="{FF2B5EF4-FFF2-40B4-BE49-F238E27FC236}">
                  <a16:creationId xmlns:a16="http://schemas.microsoft.com/office/drawing/2014/main" id="{82BA2928-7044-1A44-BEB0-5F308AC7B87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90971" y="3427512"/>
              <a:ext cx="2250142" cy="2250142"/>
            </a:xfrm>
            <a:prstGeom prst="rect">
              <a:avLst/>
            </a:prstGeom>
          </p:spPr>
        </p:pic>
      </p:grpSp>
      <p:grpSp>
        <p:nvGrpSpPr>
          <p:cNvPr id="31" name="Group 30">
            <a:extLst>
              <a:ext uri="{FF2B5EF4-FFF2-40B4-BE49-F238E27FC236}">
                <a16:creationId xmlns:a16="http://schemas.microsoft.com/office/drawing/2014/main" id="{B488C80E-884A-7B4D-BEE9-BB47E1325C74}"/>
              </a:ext>
            </a:extLst>
          </p:cNvPr>
          <p:cNvGrpSpPr/>
          <p:nvPr/>
        </p:nvGrpSpPr>
        <p:grpSpPr>
          <a:xfrm>
            <a:off x="8957164" y="2719626"/>
            <a:ext cx="2136920" cy="2927494"/>
            <a:chOff x="9719164" y="2719626"/>
            <a:chExt cx="2136920" cy="2927494"/>
          </a:xfrm>
        </p:grpSpPr>
        <p:sp>
          <p:nvSpPr>
            <p:cNvPr id="18" name="TextBox 17">
              <a:extLst>
                <a:ext uri="{FF2B5EF4-FFF2-40B4-BE49-F238E27FC236}">
                  <a16:creationId xmlns:a16="http://schemas.microsoft.com/office/drawing/2014/main" id="{BA545401-7219-5346-A75F-4296FE7A8E1D}"/>
                </a:ext>
              </a:extLst>
            </p:cNvPr>
            <p:cNvSpPr txBox="1"/>
            <p:nvPr/>
          </p:nvSpPr>
          <p:spPr>
            <a:xfrm>
              <a:off x="9743744" y="2719626"/>
              <a:ext cx="1954305" cy="707886"/>
            </a:xfrm>
            <a:prstGeom prst="rect">
              <a:avLst/>
            </a:prstGeom>
            <a:noFill/>
          </p:spPr>
          <p:txBody>
            <a:bodyPr wrap="square">
              <a:spAutoFit/>
            </a:bodyPr>
            <a:lstStyle/>
            <a:p>
              <a:pPr marR="0" lvl="2" algn="ctr" rtl="0">
                <a:spcBef>
                  <a:spcPts val="0"/>
                </a:spcBef>
                <a:spcAft>
                  <a:spcPts val="0"/>
                </a:spcAft>
                <a:buClr>
                  <a:schemeClr val="dk1"/>
                </a:buClr>
                <a:buSzPts val="2400"/>
              </a:pPr>
              <a:r>
                <a:rPr lang="en-US" sz="2000" b="1" i="0" u="none" strike="noStrike" cap="none" dirty="0">
                  <a:solidFill>
                    <a:schemeClr val="accent2"/>
                  </a:solidFill>
                  <a:latin typeface="Arial"/>
                  <a:ea typeface="Arial"/>
                  <a:cs typeface="Arial"/>
                  <a:sym typeface="Arial"/>
                </a:rPr>
                <a:t>Europe</a:t>
              </a:r>
              <a:r>
                <a:rPr lang="en-US" sz="2000" i="0" u="none" strike="noStrike" cap="none" dirty="0">
                  <a:latin typeface="Arial"/>
                  <a:ea typeface="Arial"/>
                  <a:cs typeface="Arial"/>
                  <a:sym typeface="Arial"/>
                </a:rPr>
                <a:t> </a:t>
              </a:r>
              <a:br>
                <a:rPr lang="en-US" sz="2000" i="0" u="none" strike="noStrike" cap="none" dirty="0">
                  <a:latin typeface="Arial"/>
                  <a:ea typeface="Arial"/>
                  <a:cs typeface="Arial"/>
                  <a:sym typeface="Arial"/>
                </a:rPr>
              </a:br>
              <a:r>
                <a:rPr lang="en-US" sz="2000" i="0" u="none" strike="noStrike" cap="none" dirty="0">
                  <a:latin typeface="Arial"/>
                  <a:ea typeface="Arial"/>
                  <a:cs typeface="Arial"/>
                  <a:sym typeface="Arial"/>
                </a:rPr>
                <a:t>800-7746-3000</a:t>
              </a:r>
              <a:endParaRPr lang="en-US" sz="2000" dirty="0"/>
            </a:p>
          </p:txBody>
        </p:sp>
        <p:pic>
          <p:nvPicPr>
            <p:cNvPr id="20" name="Graphic 19">
              <a:extLst>
                <a:ext uri="{FF2B5EF4-FFF2-40B4-BE49-F238E27FC236}">
                  <a16:creationId xmlns:a16="http://schemas.microsoft.com/office/drawing/2014/main" id="{6655FCE8-927F-564A-9744-AF626AF4821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19164" y="3510200"/>
              <a:ext cx="2136920" cy="2136920"/>
            </a:xfrm>
            <a:prstGeom prst="rect">
              <a:avLst/>
            </a:prstGeom>
          </p:spPr>
        </p:pic>
      </p:grpSp>
      <p:grpSp>
        <p:nvGrpSpPr>
          <p:cNvPr id="28" name="Group 27">
            <a:extLst>
              <a:ext uri="{FF2B5EF4-FFF2-40B4-BE49-F238E27FC236}">
                <a16:creationId xmlns:a16="http://schemas.microsoft.com/office/drawing/2014/main" id="{5A14668E-234B-C94A-AB57-7D45E0C03F57}"/>
              </a:ext>
            </a:extLst>
          </p:cNvPr>
          <p:cNvGrpSpPr/>
          <p:nvPr/>
        </p:nvGrpSpPr>
        <p:grpSpPr>
          <a:xfrm>
            <a:off x="3627333" y="2825023"/>
            <a:ext cx="1954305" cy="2400593"/>
            <a:chOff x="2824328" y="2721114"/>
            <a:chExt cx="1954305" cy="2400593"/>
          </a:xfrm>
        </p:grpSpPr>
        <p:sp>
          <p:nvSpPr>
            <p:cNvPr id="12" name="TextBox 11">
              <a:extLst>
                <a:ext uri="{FF2B5EF4-FFF2-40B4-BE49-F238E27FC236}">
                  <a16:creationId xmlns:a16="http://schemas.microsoft.com/office/drawing/2014/main" id="{9456B366-9678-1745-87C9-4EFD08146F0E}"/>
                </a:ext>
              </a:extLst>
            </p:cNvPr>
            <p:cNvSpPr txBox="1"/>
            <p:nvPr/>
          </p:nvSpPr>
          <p:spPr>
            <a:xfrm>
              <a:off x="2824328" y="2721114"/>
              <a:ext cx="1954305" cy="707886"/>
            </a:xfrm>
            <a:prstGeom prst="rect">
              <a:avLst/>
            </a:prstGeom>
            <a:noFill/>
          </p:spPr>
          <p:txBody>
            <a:bodyPr wrap="square">
              <a:spAutoFit/>
            </a:bodyPr>
            <a:lstStyle/>
            <a:p>
              <a:pPr marR="0" lvl="2" algn="ctr" rtl="0">
                <a:spcBef>
                  <a:spcPts val="0"/>
                </a:spcBef>
                <a:spcAft>
                  <a:spcPts val="0"/>
                </a:spcAft>
                <a:buClr>
                  <a:schemeClr val="dk1"/>
                </a:buClr>
                <a:buSzPts val="2400"/>
              </a:pPr>
              <a:r>
                <a:rPr lang="en-US" sz="2000" b="1" i="0" u="none" strike="noStrike" cap="none" dirty="0">
                  <a:solidFill>
                    <a:schemeClr val="accent4"/>
                  </a:solidFill>
                  <a:latin typeface="Arial"/>
                  <a:ea typeface="Arial"/>
                  <a:cs typeface="Arial"/>
                  <a:sym typeface="Arial"/>
                </a:rPr>
                <a:t>Australia</a:t>
              </a:r>
              <a:r>
                <a:rPr lang="en-US" sz="2000" i="0" u="none" strike="noStrike" cap="none" dirty="0">
                  <a:latin typeface="Arial"/>
                  <a:ea typeface="Arial"/>
                  <a:cs typeface="Arial"/>
                  <a:sym typeface="Arial"/>
                </a:rPr>
                <a:t> </a:t>
              </a:r>
              <a:br>
                <a:rPr lang="en-US" sz="2000" i="0" u="none" strike="noStrike" cap="none" dirty="0">
                  <a:latin typeface="Arial"/>
                  <a:ea typeface="Arial"/>
                  <a:cs typeface="Arial"/>
                  <a:sym typeface="Arial"/>
                </a:rPr>
              </a:br>
              <a:r>
                <a:rPr lang="en-US" sz="2000" i="0" u="none" strike="noStrike" cap="none" dirty="0">
                  <a:latin typeface="Arial"/>
                  <a:ea typeface="Arial"/>
                  <a:cs typeface="Arial"/>
                  <a:sym typeface="Arial"/>
                </a:rPr>
                <a:t>1-800-217-718</a:t>
              </a:r>
              <a:endParaRPr lang="en-US" sz="2000" dirty="0"/>
            </a:p>
          </p:txBody>
        </p:sp>
        <p:pic>
          <p:nvPicPr>
            <p:cNvPr id="24" name="Graphic 23">
              <a:extLst>
                <a:ext uri="{FF2B5EF4-FFF2-40B4-BE49-F238E27FC236}">
                  <a16:creationId xmlns:a16="http://schemas.microsoft.com/office/drawing/2014/main" id="{176B22F6-E965-F144-8329-289D6C4F75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16579" y="3510200"/>
              <a:ext cx="1611507" cy="1611507"/>
            </a:xfrm>
            <a:prstGeom prst="rect">
              <a:avLst/>
            </a:prstGeom>
          </p:spPr>
        </p:pic>
      </p:grpSp>
      <p:grpSp>
        <p:nvGrpSpPr>
          <p:cNvPr id="27" name="Group 26">
            <a:extLst>
              <a:ext uri="{FF2B5EF4-FFF2-40B4-BE49-F238E27FC236}">
                <a16:creationId xmlns:a16="http://schemas.microsoft.com/office/drawing/2014/main" id="{BFE5EB9D-B71C-A04C-9799-E8CC170ECA2A}"/>
              </a:ext>
            </a:extLst>
          </p:cNvPr>
          <p:cNvGrpSpPr/>
          <p:nvPr/>
        </p:nvGrpSpPr>
        <p:grpSpPr>
          <a:xfrm>
            <a:off x="832975" y="2721114"/>
            <a:ext cx="2315552" cy="3021950"/>
            <a:chOff x="290339" y="2721114"/>
            <a:chExt cx="2315552" cy="3021950"/>
          </a:xfrm>
        </p:grpSpPr>
        <p:sp>
          <p:nvSpPr>
            <p:cNvPr id="10" name="TextBox 9">
              <a:extLst>
                <a:ext uri="{FF2B5EF4-FFF2-40B4-BE49-F238E27FC236}">
                  <a16:creationId xmlns:a16="http://schemas.microsoft.com/office/drawing/2014/main" id="{7E16CB14-3DAE-A846-8A1E-1568114EAEA8}"/>
                </a:ext>
              </a:extLst>
            </p:cNvPr>
            <p:cNvSpPr txBox="1"/>
            <p:nvPr/>
          </p:nvSpPr>
          <p:spPr>
            <a:xfrm>
              <a:off x="558214" y="2721114"/>
              <a:ext cx="1965668" cy="707886"/>
            </a:xfrm>
            <a:prstGeom prst="rect">
              <a:avLst/>
            </a:prstGeom>
            <a:noFill/>
          </p:spPr>
          <p:txBody>
            <a:bodyPr wrap="square">
              <a:spAutoFit/>
            </a:bodyPr>
            <a:lstStyle/>
            <a:p>
              <a:pPr marR="0" lvl="2" algn="ctr" rtl="0">
                <a:spcBef>
                  <a:spcPts val="1800"/>
                </a:spcBef>
                <a:spcAft>
                  <a:spcPts val="0"/>
                </a:spcAft>
                <a:buClr>
                  <a:schemeClr val="dk1"/>
                </a:buClr>
                <a:buSzPts val="2400"/>
              </a:pPr>
              <a:r>
                <a:rPr lang="en-US" sz="2000" b="1" i="0" u="none" strike="noStrike" cap="none" dirty="0">
                  <a:solidFill>
                    <a:schemeClr val="accent1"/>
                  </a:solidFill>
                  <a:latin typeface="Arial"/>
                  <a:ea typeface="Arial"/>
                  <a:cs typeface="Arial"/>
                  <a:sym typeface="Arial"/>
                </a:rPr>
                <a:t>US &amp; Canada </a:t>
              </a:r>
              <a:br>
                <a:rPr lang="en-US" sz="2000" i="0" u="none" strike="noStrike" cap="none" dirty="0">
                  <a:latin typeface="Arial"/>
                  <a:ea typeface="Arial"/>
                  <a:cs typeface="Arial"/>
                  <a:sym typeface="Arial"/>
                </a:rPr>
              </a:br>
              <a:r>
                <a:rPr lang="en-US" sz="2000" i="0" u="none" strike="noStrike" cap="none" dirty="0">
                  <a:latin typeface="Arial"/>
                  <a:ea typeface="Arial"/>
                  <a:cs typeface="Arial"/>
                  <a:sym typeface="Arial"/>
                </a:rPr>
                <a:t>800-557-8047</a:t>
              </a:r>
              <a:endParaRPr lang="en-US" sz="1600" i="0" u="none" strike="noStrike" cap="none" dirty="0">
                <a:latin typeface="Arial"/>
                <a:ea typeface="Arial"/>
                <a:cs typeface="Arial"/>
                <a:sym typeface="Arial"/>
              </a:endParaRPr>
            </a:p>
          </p:txBody>
        </p:sp>
        <p:pic>
          <p:nvPicPr>
            <p:cNvPr id="26" name="Graphic 25">
              <a:extLst>
                <a:ext uri="{FF2B5EF4-FFF2-40B4-BE49-F238E27FC236}">
                  <a16:creationId xmlns:a16="http://schemas.microsoft.com/office/drawing/2014/main" id="{2A9460F5-9961-7244-AD87-6E4432888D4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90339" y="3427512"/>
              <a:ext cx="2315552" cy="2315552"/>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pic>
        <p:nvPicPr>
          <p:cNvPr id="1455" name="Google Shape;1455;p104" descr="Background pattern&#10;&#10;Description automatically generated"/>
          <p:cNvPicPr preferRelativeResize="0"/>
          <p:nvPr/>
        </p:nvPicPr>
        <p:blipFill rotWithShape="1">
          <a:blip r:embed="rId3">
            <a:alphaModFix/>
          </a:blip>
          <a:srcRect/>
          <a:stretch/>
        </p:blipFill>
        <p:spPr>
          <a:xfrm>
            <a:off x="-3933" y="-1058"/>
            <a:ext cx="12199882" cy="6860114"/>
          </a:xfrm>
          <a:prstGeom prst="rect">
            <a:avLst/>
          </a:prstGeom>
          <a:noFill/>
          <a:ln>
            <a:noFill/>
          </a:ln>
        </p:spPr>
      </p:pic>
      <p:sp>
        <p:nvSpPr>
          <p:cNvPr id="1456" name="Google Shape;1456;p104"/>
          <p:cNvSpPr txBox="1">
            <a:spLocks noGrp="1"/>
          </p:cNvSpPr>
          <p:nvPr>
            <p:ph type="title"/>
          </p:nvPr>
        </p:nvSpPr>
        <p:spPr>
          <a:xfrm>
            <a:off x="713289" y="461105"/>
            <a:ext cx="9544291" cy="5881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3400"/>
              <a:buFont typeface="Arial"/>
              <a:buNone/>
            </a:pPr>
            <a:r>
              <a:rPr lang="en-US" sz="2400">
                <a:solidFill>
                  <a:srgbClr val="F2F2F2"/>
                </a:solidFill>
              </a:rPr>
              <a:t>OUR MISSION</a:t>
            </a:r>
            <a:endParaRPr/>
          </a:p>
        </p:txBody>
      </p:sp>
      <p:pic>
        <p:nvPicPr>
          <p:cNvPr id="1457" name="Google Shape;1457;p104" descr="Une image contenant texte, bouteille&#10;&#10;Description générée automatiquement"/>
          <p:cNvPicPr preferRelativeResize="0"/>
          <p:nvPr/>
        </p:nvPicPr>
        <p:blipFill rotWithShape="1">
          <a:blip r:embed="rId4">
            <a:alphaModFix/>
          </a:blip>
          <a:srcRect/>
          <a:stretch/>
        </p:blipFill>
        <p:spPr>
          <a:xfrm>
            <a:off x="713289" y="1418814"/>
            <a:ext cx="6216900" cy="2832143"/>
          </a:xfrm>
          <a:prstGeom prst="rect">
            <a:avLst/>
          </a:prstGeom>
          <a:noFill/>
          <a:ln>
            <a:noFill/>
          </a:ln>
        </p:spPr>
      </p:pic>
      <p:sp>
        <p:nvSpPr>
          <p:cNvPr id="1458" name="Google Shape;1458;p104"/>
          <p:cNvSpPr txBox="1"/>
          <p:nvPr/>
        </p:nvSpPr>
        <p:spPr>
          <a:xfrm>
            <a:off x="713289" y="4363695"/>
            <a:ext cx="9278112" cy="5701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Arial"/>
                <a:cs typeface="Arial"/>
                <a:sym typeface="Arial"/>
              </a:rPr>
              <a:t>Resilient Partner, for a Resilient Supply Chain</a:t>
            </a:r>
            <a:endParaRPr kumimoji="0" sz="18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a:p>
            <a:pPr marL="0" marR="0" lvl="0" indent="0" algn="l" defTabSz="914400" rtl="0" eaLnBrk="1" fontAlgn="auto" latinLnBrk="0" hangingPunct="1">
              <a:lnSpc>
                <a:spcPct val="90000"/>
              </a:lnSpc>
              <a:spcBef>
                <a:spcPts val="0"/>
              </a:spcBef>
              <a:spcAft>
                <a:spcPts val="0"/>
              </a:spcAft>
              <a:buClr>
                <a:srgbClr val="F2F2F2"/>
              </a:buClr>
              <a:buSzPts val="3400"/>
              <a:buFont typeface="Arial"/>
              <a:buNone/>
              <a:tabLst/>
              <a:defRPr/>
            </a:pPr>
            <a:endParaRPr kumimoji="0" sz="105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1459" name="Google Shape;1459;p104"/>
          <p:cNvPicPr preferRelativeResize="0"/>
          <p:nvPr/>
        </p:nvPicPr>
        <p:blipFill>
          <a:blip r:embed="rId5">
            <a:alphaModFix/>
          </a:blip>
          <a:stretch>
            <a:fillRect/>
          </a:stretch>
        </p:blipFill>
        <p:spPr>
          <a:xfrm>
            <a:off x="7959600" y="1864527"/>
            <a:ext cx="2962076" cy="3128949"/>
          </a:xfrm>
          <a:prstGeom prst="rect">
            <a:avLst/>
          </a:prstGeom>
          <a:noFill/>
          <a:ln>
            <a:noFill/>
          </a:ln>
        </p:spPr>
      </p:pic>
      <p:sp>
        <p:nvSpPr>
          <p:cNvPr id="3" name="TextBox 2">
            <a:extLst>
              <a:ext uri="{FF2B5EF4-FFF2-40B4-BE49-F238E27FC236}">
                <a16:creationId xmlns:a16="http://schemas.microsoft.com/office/drawing/2014/main" id="{0BE55CD7-3B31-1BFD-31E3-86EEAFA01148}"/>
              </a:ext>
            </a:extLst>
          </p:cNvPr>
          <p:cNvSpPr txBox="1"/>
          <p:nvPr/>
        </p:nvSpPr>
        <p:spPr>
          <a:xfrm>
            <a:off x="768823" y="5609395"/>
            <a:ext cx="6105832" cy="424732"/>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
                <a:srgbClr val="F2F2F2"/>
              </a:buClr>
              <a:buSzPts val="3400"/>
              <a:buFont typeface="Arial"/>
              <a:buNone/>
              <a:tabLst/>
              <a:defRPr/>
            </a:pPr>
            <a:r>
              <a:rPr kumimoji="0" lang="en-US" sz="2400" b="0" i="0" u="none" strike="noStrike" kern="0" cap="none" spc="0" normalizeH="0" baseline="0" noProof="0" dirty="0">
                <a:ln>
                  <a:noFill/>
                </a:ln>
                <a:solidFill>
                  <a:srgbClr val="FFB600"/>
                </a:solidFill>
                <a:effectLst/>
                <a:uLnTx/>
                <a:uFillTx/>
                <a:latin typeface="Arial"/>
                <a:ea typeface="+mn-ea"/>
                <a:cs typeface="Arial"/>
                <a:sym typeface="Arial"/>
              </a:rPr>
              <a:t>Learn more at PrimeRevenue.com</a:t>
            </a:r>
          </a:p>
        </p:txBody>
      </p:sp>
    </p:spTree>
  </p:cSld>
  <p:clrMapOvr>
    <a:masterClrMapping/>
  </p:clrMapOvr>
</p:sld>
</file>

<file path=ppt/theme/theme1.xml><?xml version="1.0" encoding="utf-8"?>
<a:theme xmlns:a="http://schemas.openxmlformats.org/drawingml/2006/main" name="1_Title Slide">
  <a:themeElements>
    <a:clrScheme name="PrimeRevenue Theme">
      <a:dk1>
        <a:srgbClr val="000000"/>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000000"/>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PRIMEREVENUE SLIDES">
  <a:themeElements>
    <a:clrScheme name="PrimeRevenue Theme">
      <a:dk1>
        <a:srgbClr val="000000"/>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000000"/>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DISCLAIMER">
  <a:themeElements>
    <a:clrScheme name="Custom 1">
      <a:dk1>
        <a:srgbClr val="000000"/>
      </a:dk1>
      <a:lt1>
        <a:srgbClr val="FFFFFF"/>
      </a:lt1>
      <a:dk2>
        <a:srgbClr val="004987"/>
      </a:dk2>
      <a:lt2>
        <a:srgbClr val="FFFFFF"/>
      </a:lt2>
      <a:accent1>
        <a:srgbClr val="004987"/>
      </a:accent1>
      <a:accent2>
        <a:srgbClr val="00C18C"/>
      </a:accent2>
      <a:accent3>
        <a:srgbClr val="0081BC"/>
      </a:accent3>
      <a:accent4>
        <a:srgbClr val="67B3D6"/>
      </a:accent4>
      <a:accent5>
        <a:srgbClr val="FFB600"/>
      </a:accent5>
      <a:accent6>
        <a:srgbClr val="000000"/>
      </a:accent6>
      <a:hlink>
        <a:srgbClr val="004987"/>
      </a:hlink>
      <a:folHlink>
        <a:srgbClr val="00C18C"/>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1800"/>
          </a:spcAft>
          <a:defRPr sz="2400" dirty="0" smtClean="0"/>
        </a:defPPr>
      </a:lstStyle>
    </a:txDef>
  </a:objectDefaults>
  <a:extraClrSchemeLst/>
  <a:extLst>
    <a:ext uri="{05A4C25C-085E-4340-85A3-A5531E510DB2}">
      <thm15:themeFamily xmlns:thm15="http://schemas.microsoft.com/office/thememl/2012/main" name="Blank Template" id="{722BA828-19B6-4166-A5D2-A9B009D441A7}" vid="{CCEECAC5-1832-407D-907B-E018CA791CD9}"/>
    </a:ext>
  </a:extLst>
</a:theme>
</file>

<file path=ppt/theme/theme12.xml><?xml version="1.0" encoding="utf-8"?>
<a:theme xmlns:a="http://schemas.openxmlformats.org/drawingml/2006/main" name="3_PRIMEREVENUE SLIDES">
  <a:themeElements>
    <a:clrScheme name="PrimeRevenue Theme">
      <a:dk1>
        <a:srgbClr val="000000"/>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000000"/>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PRIMEREVENUE SLIDES">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spcAft>
            <a:spcPts val="1800"/>
          </a:spcAft>
          <a:defRPr sz="2400" dirty="0" smtClean="0">
            <a:solidFill>
              <a:schemeClr val="bg1"/>
            </a:solidFill>
          </a:defRPr>
        </a:defPPr>
      </a:lstStyle>
    </a:txDef>
  </a:objectDefaults>
  <a:extraClrSchemeLst/>
  <a:extLst>
    <a:ext uri="{05A4C25C-085E-4340-85A3-A5531E510DB2}">
      <thm15:themeFamily xmlns:thm15="http://schemas.microsoft.com/office/thememl/2012/main" name="Presentation2" id="{A8BEC94F-2A99-45D2-A46D-454FF782A0AB}" vid="{7C4AD24E-52C7-41B7-9123-DB5C16876C92}"/>
    </a:ext>
  </a:ext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4_PRIMEREVENUE SLIDES">
  <a:themeElements>
    <a:clrScheme name="PrimeRevenue Theme">
      <a:dk1>
        <a:srgbClr val="000000"/>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000000"/>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RIMEREVENUE SLIDES">
  <a:themeElements>
    <a:clrScheme name="PrimeRevenue Theme">
      <a:dk1>
        <a:srgbClr val="000000"/>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000000"/>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DIVIDER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DIVIDER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DIVIDER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DIVIDER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DIVIDER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DIVIDER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END SLIDE">
  <a:themeElements>
    <a:clrScheme name="PR GREY">
      <a:dk1>
        <a:srgbClr val="636466"/>
      </a:dk1>
      <a:lt1>
        <a:srgbClr val="FFFFFF"/>
      </a:lt1>
      <a:dk2>
        <a:srgbClr val="FFFFFF"/>
      </a:dk2>
      <a:lt2>
        <a:srgbClr val="FFFFFF"/>
      </a:lt2>
      <a:accent1>
        <a:srgbClr val="004987"/>
      </a:accent1>
      <a:accent2>
        <a:srgbClr val="0081BC"/>
      </a:accent2>
      <a:accent3>
        <a:srgbClr val="67B3D6"/>
      </a:accent3>
      <a:accent4>
        <a:srgbClr val="00C18C"/>
      </a:accent4>
      <a:accent5>
        <a:srgbClr val="FFB600"/>
      </a:accent5>
      <a:accent6>
        <a:srgbClr val="636466"/>
      </a:accent6>
      <a:hlink>
        <a:srgbClr val="004987"/>
      </a:hlink>
      <a:folHlink>
        <a:srgbClr val="FFB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5632</TotalTime>
  <Words>852</Words>
  <Application>Microsoft Office PowerPoint</Application>
  <PresentationFormat>Widescreen</PresentationFormat>
  <Paragraphs>92</Paragraphs>
  <Slides>11</Slides>
  <Notes>9</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11</vt:i4>
      </vt:variant>
    </vt:vector>
  </HeadingPairs>
  <TitlesOfParts>
    <vt:vector size="31" baseType="lpstr">
      <vt:lpstr>Arial</vt:lpstr>
      <vt:lpstr>Arial (Headings)</vt:lpstr>
      <vt:lpstr>Calibri</vt:lpstr>
      <vt:lpstr>Calibri Light</vt:lpstr>
      <vt:lpstr>1_Title Slide</vt:lpstr>
      <vt:lpstr>2_PRIMEREVENUE SLIDES</vt:lpstr>
      <vt:lpstr>4_DIVIDER SLIDE</vt:lpstr>
      <vt:lpstr>5_DIVIDER SLIDE</vt:lpstr>
      <vt:lpstr>6_DIVIDER SLIDE</vt:lpstr>
      <vt:lpstr>7_DIVIDER SLIDE</vt:lpstr>
      <vt:lpstr>8_DIVIDER SLIDE</vt:lpstr>
      <vt:lpstr>9_DIVIDER SLIDE</vt:lpstr>
      <vt:lpstr>10_END SLIDE</vt:lpstr>
      <vt:lpstr>2_PRIMEREVENUE SLIDES</vt:lpstr>
      <vt:lpstr>1_DISCLAIMER</vt:lpstr>
      <vt:lpstr>3_PRIMEREVENUE SLIDES</vt:lpstr>
      <vt:lpstr>PRIMEREVENUE SLIDES</vt:lpstr>
      <vt:lpstr>Thème Office</vt:lpstr>
      <vt:lpstr>1_Custom Design</vt:lpstr>
      <vt:lpstr>4_PRIMEREVENUE SLIDES</vt:lpstr>
      <vt:lpstr>PowerPoint Presentation</vt:lpstr>
      <vt:lpstr>OUR MISSION</vt:lpstr>
      <vt:lpstr>PrimeRevenue at a Glance</vt:lpstr>
      <vt:lpstr>The Call for Supply Chain Finance</vt:lpstr>
      <vt:lpstr>What To Expect From PrimeRevenue </vt:lpstr>
      <vt:lpstr>PowerPoint Presentation</vt:lpstr>
      <vt:lpstr>PrimeRevenue Platform</vt:lpstr>
      <vt:lpstr>Support</vt:lpstr>
      <vt:lpstr>OUR MISSION</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Smith</dc:creator>
  <cp:lastModifiedBy>Alzbeta Dubnickova</cp:lastModifiedBy>
  <cp:revision>482</cp:revision>
  <dcterms:created xsi:type="dcterms:W3CDTF">2020-07-06T15:08:39Z</dcterms:created>
  <dcterms:modified xsi:type="dcterms:W3CDTF">2023-06-07T19:53:59Z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0x010100BC6C2F1A091C5A4BB743E5EA8B2FAA36</vt:lpwstr>
  </property>
</Properties>
</file>